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Anton" charset="1" panose="00000500000000000000"/>
      <p:regular r:id="rId23"/>
    </p:embeddedFont>
    <p:embeddedFont>
      <p:font typeface="Canva Sans Bold" charset="1" panose="020B0803030501040103"/>
      <p:regular r:id="rId24"/>
    </p:embeddedFont>
    <p:embeddedFont>
      <p:font typeface="Kompot Display" charset="1" panose="00000000000000000000"/>
      <p:regular r:id="rId25"/>
    </p:embeddedFont>
    <p:embeddedFont>
      <p:font typeface="Rubik Spray Paint" charset="1" panose="00000000000000000000"/>
      <p:regular r:id="rId26"/>
    </p:embeddedFont>
    <p:embeddedFont>
      <p:font typeface="Codec Pro" charset="1" panose="00000500000000000000"/>
      <p:regular r:id="rId27"/>
    </p:embeddedFont>
    <p:embeddedFont>
      <p:font typeface="Guerrilla" charset="1" panose="00000500000000000000"/>
      <p:regular r:id="rId28"/>
    </p:embeddedFont>
    <p:embeddedFont>
      <p:font typeface="TAN Tangkiwood" charset="1" panose="00000000000000000000"/>
      <p:regular r:id="rId29"/>
    </p:embeddedFont>
    <p:embeddedFont>
      <p:font typeface="Bangers" charset="1" panose="000005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3.jpeg" Type="http://schemas.openxmlformats.org/officeDocument/2006/relationships/image"/><Relationship Id="rId6" Target="../media/image1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s://en.wikipedia.org/wiki/Amazon_(company)#cite_note-6" TargetMode="External" Type="http://schemas.openxmlformats.org/officeDocument/2006/relationships/hyperlink"/><Relationship Id="rId11" Target="https://en.wikipedia.org/wiki/Amazon_(company)#cite_note-7" TargetMode="External" Type="http://schemas.openxmlformats.org/officeDocument/2006/relationships/hyperlink"/><Relationship Id="rId12" Target="https://en.wikipedia.org/wiki/Big_Tech" TargetMode="External" Type="http://schemas.openxmlformats.org/officeDocument/2006/relationships/hyperlink"/><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jpeg" Type="http://schemas.openxmlformats.org/officeDocument/2006/relationships/image"/><Relationship Id="rId8" Target="https://en.wikipedia.org/wiki/Jeff_Bezos" TargetMode="External" Type="http://schemas.openxmlformats.org/officeDocument/2006/relationships/hyperlink"/><Relationship Id="rId9" Target="https://en.wikipedia.org/wiki/Bellevue,_Washington"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png" Type="http://schemas.openxmlformats.org/officeDocument/2006/relationships/image"/><Relationship Id="rId6" Target="../media/image12.jpeg" Type="http://schemas.openxmlformats.org/officeDocument/2006/relationships/image"/><Relationship Id="rId7"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2.png" Type="http://schemas.openxmlformats.org/officeDocument/2006/relationships/image"/><Relationship Id="rId7"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2.jpeg" Type="http://schemas.openxmlformats.org/officeDocument/2006/relationships/image"/><Relationship Id="rId6"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5F0E"/>
        </a:solidFill>
      </p:bgPr>
    </p:bg>
    <p:spTree>
      <p:nvGrpSpPr>
        <p:cNvPr id="1" name=""/>
        <p:cNvGrpSpPr/>
        <p:nvPr/>
      </p:nvGrpSpPr>
      <p:grpSpPr>
        <a:xfrm>
          <a:off x="0" y="0"/>
          <a:ext cx="0" cy="0"/>
          <a:chOff x="0" y="0"/>
          <a:chExt cx="0" cy="0"/>
        </a:xfrm>
      </p:grpSpPr>
      <p:sp>
        <p:nvSpPr>
          <p:cNvPr name="AutoShape 2" id="2"/>
          <p:cNvSpPr/>
          <p:nvPr/>
        </p:nvSpPr>
        <p:spPr>
          <a:xfrm flipH="true" flipV="true">
            <a:off x="-1394805" y="1562012"/>
            <a:ext cx="19988576" cy="0"/>
          </a:xfrm>
          <a:prstGeom prst="line">
            <a:avLst/>
          </a:prstGeom>
          <a:ln cap="flat" w="38100">
            <a:solidFill>
              <a:srgbClr val="FFFFF5"/>
            </a:solidFill>
            <a:prstDash val="solid"/>
            <a:headEnd type="none" len="sm" w="sm"/>
            <a:tailEnd type="none" len="sm" w="sm"/>
          </a:ln>
        </p:spPr>
      </p:sp>
      <p:sp>
        <p:nvSpPr>
          <p:cNvPr name="Freeform 3" id="3"/>
          <p:cNvSpPr/>
          <p:nvPr/>
        </p:nvSpPr>
        <p:spPr>
          <a:xfrm flipH="false" flipV="false" rot="0">
            <a:off x="2150665" y="395990"/>
            <a:ext cx="1000309" cy="880272"/>
          </a:xfrm>
          <a:custGeom>
            <a:avLst/>
            <a:gdLst/>
            <a:ahLst/>
            <a:cxnLst/>
            <a:rect r="r" b="b" t="t" l="l"/>
            <a:pathLst>
              <a:path h="880272" w="1000309">
                <a:moveTo>
                  <a:pt x="0" y="0"/>
                </a:moveTo>
                <a:lnTo>
                  <a:pt x="1000309" y="0"/>
                </a:lnTo>
                <a:lnTo>
                  <a:pt x="1000309" y="880272"/>
                </a:lnTo>
                <a:lnTo>
                  <a:pt x="0" y="880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782024" y="8916156"/>
            <a:ext cx="954552" cy="953359"/>
          </a:xfrm>
          <a:custGeom>
            <a:avLst/>
            <a:gdLst/>
            <a:ahLst/>
            <a:cxnLst/>
            <a:rect r="r" b="b" t="t" l="l"/>
            <a:pathLst>
              <a:path h="953359" w="954552">
                <a:moveTo>
                  <a:pt x="0" y="0"/>
                </a:moveTo>
                <a:lnTo>
                  <a:pt x="954552" y="0"/>
                </a:lnTo>
                <a:lnTo>
                  <a:pt x="954552" y="953359"/>
                </a:lnTo>
                <a:lnTo>
                  <a:pt x="0" y="953359"/>
                </a:lnTo>
                <a:lnTo>
                  <a:pt x="0" y="0"/>
                </a:lnTo>
                <a:close/>
              </a:path>
            </a:pathLst>
          </a:custGeom>
          <a:blipFill>
            <a:blip r:embed="rId4"/>
            <a:stretch>
              <a:fillRect l="0" t="0" r="0" b="0"/>
            </a:stretch>
          </a:blipFill>
        </p:spPr>
      </p:sp>
      <p:sp>
        <p:nvSpPr>
          <p:cNvPr name="Freeform 5" id="5"/>
          <p:cNvSpPr/>
          <p:nvPr/>
        </p:nvSpPr>
        <p:spPr>
          <a:xfrm flipH="false" flipV="false" rot="0">
            <a:off x="10334002" y="1768505"/>
            <a:ext cx="7765975" cy="4999346"/>
          </a:xfrm>
          <a:custGeom>
            <a:avLst/>
            <a:gdLst/>
            <a:ahLst/>
            <a:cxnLst/>
            <a:rect r="r" b="b" t="t" l="l"/>
            <a:pathLst>
              <a:path h="4999346" w="7765975">
                <a:moveTo>
                  <a:pt x="0" y="0"/>
                </a:moveTo>
                <a:lnTo>
                  <a:pt x="7765975" y="0"/>
                </a:lnTo>
                <a:lnTo>
                  <a:pt x="7765975" y="4999346"/>
                </a:lnTo>
                <a:lnTo>
                  <a:pt x="0" y="4999346"/>
                </a:lnTo>
                <a:lnTo>
                  <a:pt x="0" y="0"/>
                </a:lnTo>
                <a:close/>
              </a:path>
            </a:pathLst>
          </a:custGeom>
          <a:blipFill>
            <a:blip r:embed="rId5"/>
            <a:stretch>
              <a:fillRect l="0" t="0" r="0" b="0"/>
            </a:stretch>
          </a:blipFill>
        </p:spPr>
      </p:sp>
      <p:sp>
        <p:nvSpPr>
          <p:cNvPr name="TextBox 6" id="6"/>
          <p:cNvSpPr txBox="true"/>
          <p:nvPr/>
        </p:nvSpPr>
        <p:spPr>
          <a:xfrm rot="0">
            <a:off x="857491" y="3195056"/>
            <a:ext cx="8801925" cy="6674459"/>
          </a:xfrm>
          <a:prstGeom prst="rect">
            <a:avLst/>
          </a:prstGeom>
        </p:spPr>
        <p:txBody>
          <a:bodyPr anchor="t" rtlCol="false" tIns="0" lIns="0" bIns="0" rIns="0">
            <a:spAutoFit/>
          </a:bodyPr>
          <a:lstStyle/>
          <a:p>
            <a:pPr algn="l">
              <a:lnSpc>
                <a:spcPts val="17310"/>
              </a:lnSpc>
            </a:pPr>
            <a:r>
              <a:rPr lang="en-US" sz="16971">
                <a:solidFill>
                  <a:srgbClr val="FFFFFF"/>
                </a:solidFill>
                <a:latin typeface="Anton"/>
                <a:ea typeface="Anton"/>
                <a:cs typeface="Anton"/>
                <a:sym typeface="Anton"/>
              </a:rPr>
              <a:t>SALES ANALYSIS USING SQL</a:t>
            </a:r>
          </a:p>
        </p:txBody>
      </p:sp>
      <p:sp>
        <p:nvSpPr>
          <p:cNvPr name="TextBox 7" id="7"/>
          <p:cNvSpPr txBox="true"/>
          <p:nvPr/>
        </p:nvSpPr>
        <p:spPr>
          <a:xfrm rot="0">
            <a:off x="13421497" y="8307210"/>
            <a:ext cx="3837803" cy="608946"/>
          </a:xfrm>
          <a:prstGeom prst="rect">
            <a:avLst/>
          </a:prstGeom>
        </p:spPr>
        <p:txBody>
          <a:bodyPr anchor="t" rtlCol="false" tIns="0" lIns="0" bIns="0" rIns="0">
            <a:spAutoFit/>
          </a:bodyPr>
          <a:lstStyle/>
          <a:p>
            <a:pPr algn="l">
              <a:lnSpc>
                <a:spcPts val="5058"/>
              </a:lnSpc>
              <a:spcBef>
                <a:spcPct val="0"/>
              </a:spcBef>
            </a:pPr>
            <a:r>
              <a:rPr lang="en-US" b="true" sz="3613">
                <a:solidFill>
                  <a:srgbClr val="000000"/>
                </a:solidFill>
                <a:latin typeface="Canva Sans Bold"/>
                <a:ea typeface="Canva Sans Bold"/>
                <a:cs typeface="Canva Sans Bold"/>
                <a:sym typeface="Canva Sans Bold"/>
              </a:rPr>
              <a:t>presented by</a:t>
            </a:r>
          </a:p>
        </p:txBody>
      </p:sp>
      <p:sp>
        <p:nvSpPr>
          <p:cNvPr name="TextBox 8" id="8"/>
          <p:cNvSpPr txBox="true"/>
          <p:nvPr/>
        </p:nvSpPr>
        <p:spPr>
          <a:xfrm rot="0">
            <a:off x="13325546" y="9001881"/>
            <a:ext cx="4774431" cy="929034"/>
          </a:xfrm>
          <a:prstGeom prst="rect">
            <a:avLst/>
          </a:prstGeom>
        </p:spPr>
        <p:txBody>
          <a:bodyPr anchor="t" rtlCol="false" tIns="0" lIns="0" bIns="0" rIns="0">
            <a:spAutoFit/>
          </a:bodyPr>
          <a:lstStyle/>
          <a:p>
            <a:pPr algn="l">
              <a:lnSpc>
                <a:spcPts val="7593"/>
              </a:lnSpc>
              <a:spcBef>
                <a:spcPct val="0"/>
              </a:spcBef>
            </a:pPr>
            <a:r>
              <a:rPr lang="en-US" sz="5423">
                <a:solidFill>
                  <a:srgbClr val="000000"/>
                </a:solidFill>
                <a:latin typeface="Kompot Display"/>
                <a:ea typeface="Kompot Display"/>
                <a:cs typeface="Kompot Display"/>
                <a:sym typeface="Kompot Display"/>
              </a:rPr>
              <a:t>Parul Kokcha</a:t>
            </a:r>
          </a:p>
        </p:txBody>
      </p:sp>
      <p:sp>
        <p:nvSpPr>
          <p:cNvPr name="TextBox 9" id="9"/>
          <p:cNvSpPr txBox="true"/>
          <p:nvPr/>
        </p:nvSpPr>
        <p:spPr>
          <a:xfrm rot="0">
            <a:off x="1839333" y="148677"/>
            <a:ext cx="9113257" cy="1486477"/>
          </a:xfrm>
          <a:prstGeom prst="rect">
            <a:avLst/>
          </a:prstGeom>
        </p:spPr>
        <p:txBody>
          <a:bodyPr anchor="t" rtlCol="false" tIns="0" lIns="0" bIns="0" rIns="0">
            <a:spAutoFit/>
          </a:bodyPr>
          <a:lstStyle/>
          <a:p>
            <a:pPr algn="ctr">
              <a:lnSpc>
                <a:spcPts val="11111"/>
              </a:lnSpc>
              <a:spcBef>
                <a:spcPct val="0"/>
              </a:spcBef>
            </a:pPr>
            <a:r>
              <a:rPr lang="en-US" sz="10893">
                <a:solidFill>
                  <a:srgbClr val="000000"/>
                </a:solidFill>
                <a:latin typeface="Rubik Spray Paint"/>
                <a:ea typeface="Rubik Spray Paint"/>
                <a:cs typeface="Rubik Spray Paint"/>
                <a:sym typeface="Rubik Spray Paint"/>
              </a:rPr>
              <a:t>AMAZON</a:t>
            </a:r>
          </a:p>
        </p:txBody>
      </p:sp>
      <p:sp>
        <p:nvSpPr>
          <p:cNvPr name="Freeform 10" id="10"/>
          <p:cNvSpPr/>
          <p:nvPr/>
        </p:nvSpPr>
        <p:spPr>
          <a:xfrm flipH="false" flipV="false" rot="0">
            <a:off x="6211755" y="2102064"/>
            <a:ext cx="3253875" cy="3253875"/>
          </a:xfrm>
          <a:custGeom>
            <a:avLst/>
            <a:gdLst/>
            <a:ahLst/>
            <a:cxnLst/>
            <a:rect r="r" b="b" t="t" l="l"/>
            <a:pathLst>
              <a:path h="3253875" w="3253875">
                <a:moveTo>
                  <a:pt x="0" y="0"/>
                </a:moveTo>
                <a:lnTo>
                  <a:pt x="3253876" y="0"/>
                </a:lnTo>
                <a:lnTo>
                  <a:pt x="3253876" y="3253875"/>
                </a:lnTo>
                <a:lnTo>
                  <a:pt x="0" y="32538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158181" y="4969919"/>
            <a:ext cx="9437245" cy="2483485"/>
          </a:xfrm>
          <a:custGeom>
            <a:avLst/>
            <a:gdLst/>
            <a:ahLst/>
            <a:cxnLst/>
            <a:rect r="r" b="b" t="t" l="l"/>
            <a:pathLst>
              <a:path h="2483485" w="9437245">
                <a:moveTo>
                  <a:pt x="0" y="0"/>
                </a:moveTo>
                <a:lnTo>
                  <a:pt x="9437245" y="0"/>
                </a:lnTo>
                <a:lnTo>
                  <a:pt x="9437245" y="2483486"/>
                </a:lnTo>
                <a:lnTo>
                  <a:pt x="0" y="2483486"/>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10</a:t>
            </a:r>
          </a:p>
        </p:txBody>
      </p:sp>
      <p:sp>
        <p:nvSpPr>
          <p:cNvPr name="TextBox 14" id="14"/>
          <p:cNvSpPr txBox="true"/>
          <p:nvPr/>
        </p:nvSpPr>
        <p:spPr>
          <a:xfrm rot="0">
            <a:off x="-382939" y="710775"/>
            <a:ext cx="12519485" cy="1805461"/>
          </a:xfrm>
          <a:prstGeom prst="rect">
            <a:avLst/>
          </a:prstGeom>
        </p:spPr>
        <p:txBody>
          <a:bodyPr anchor="t" rtlCol="false" tIns="0" lIns="0" bIns="0" rIns="0">
            <a:spAutoFit/>
          </a:bodyPr>
          <a:lstStyle/>
          <a:p>
            <a:pPr algn="ctr">
              <a:lnSpc>
                <a:spcPts val="7293"/>
              </a:lnSpc>
            </a:pPr>
            <a:r>
              <a:rPr lang="en-US" sz="5209">
                <a:solidFill>
                  <a:srgbClr val="FDFDFD"/>
                </a:solidFill>
                <a:latin typeface="Bangers"/>
                <a:ea typeface="Bangers"/>
                <a:cs typeface="Bangers"/>
                <a:sym typeface="Bangers"/>
              </a:rPr>
              <a:t>Query reviews that mention "fast charging" </a:t>
            </a:r>
          </a:p>
          <a:p>
            <a:pPr algn="ctr">
              <a:lnSpc>
                <a:spcPts val="7293"/>
              </a:lnSpc>
            </a:pPr>
            <a:r>
              <a:rPr lang="en-US" sz="5209">
                <a:solidFill>
                  <a:srgbClr val="FDFDFD"/>
                </a:solidFill>
                <a:latin typeface="Bangers"/>
                <a:ea typeface="Bangers"/>
                <a:cs typeface="Bangers"/>
                <a:sym typeface="Bangers"/>
              </a:rPr>
              <a:t>in their content.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385653" y="5143500"/>
            <a:ext cx="10461365" cy="2155544"/>
          </a:xfrm>
          <a:custGeom>
            <a:avLst/>
            <a:gdLst/>
            <a:ahLst/>
            <a:cxnLst/>
            <a:rect r="r" b="b" t="t" l="l"/>
            <a:pathLst>
              <a:path h="2155544" w="10461365">
                <a:moveTo>
                  <a:pt x="0" y="0"/>
                </a:moveTo>
                <a:lnTo>
                  <a:pt x="10461365" y="0"/>
                </a:lnTo>
                <a:lnTo>
                  <a:pt x="10461365" y="2155544"/>
                </a:lnTo>
                <a:lnTo>
                  <a:pt x="0" y="2155544"/>
                </a:lnTo>
                <a:lnTo>
                  <a:pt x="0" y="0"/>
                </a:lnTo>
                <a:close/>
              </a:path>
            </a:pathLst>
          </a:custGeom>
          <a:blipFill>
            <a:blip r:embed="rId6"/>
            <a:stretch>
              <a:fillRect l="-709" t="0" r="-709"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11</a:t>
            </a:r>
          </a:p>
        </p:txBody>
      </p:sp>
      <p:sp>
        <p:nvSpPr>
          <p:cNvPr name="TextBox 14" id="14"/>
          <p:cNvSpPr txBox="true"/>
          <p:nvPr/>
        </p:nvSpPr>
        <p:spPr>
          <a:xfrm rot="0">
            <a:off x="-1668821" y="682200"/>
            <a:ext cx="15051997" cy="2206255"/>
          </a:xfrm>
          <a:prstGeom prst="rect">
            <a:avLst/>
          </a:prstGeom>
        </p:spPr>
        <p:txBody>
          <a:bodyPr anchor="t" rtlCol="false" tIns="0" lIns="0" bIns="0" rIns="0">
            <a:spAutoFit/>
          </a:bodyPr>
          <a:lstStyle/>
          <a:p>
            <a:pPr algn="ctr">
              <a:lnSpc>
                <a:spcPts val="8840"/>
              </a:lnSpc>
            </a:pPr>
            <a:r>
              <a:rPr lang="en-US" sz="6314">
                <a:solidFill>
                  <a:srgbClr val="FDFDFD"/>
                </a:solidFill>
                <a:latin typeface="Bangers"/>
                <a:ea typeface="Bangers"/>
                <a:cs typeface="Bangers"/>
                <a:sym typeface="Bangers"/>
              </a:rPr>
              <a:t>Identify products with a discount </a:t>
            </a:r>
          </a:p>
          <a:p>
            <a:pPr algn="ctr">
              <a:lnSpc>
                <a:spcPts val="8840"/>
              </a:lnSpc>
            </a:pPr>
            <a:r>
              <a:rPr lang="en-US" sz="6314">
                <a:solidFill>
                  <a:srgbClr val="FDFDFD"/>
                </a:solidFill>
                <a:latin typeface="Bangers"/>
                <a:ea typeface="Bangers"/>
                <a:cs typeface="Bangers"/>
                <a:sym typeface="Bangers"/>
              </a:rPr>
              <a:t>percentage between 20% and 40%.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028700" y="5312797"/>
            <a:ext cx="9722940" cy="1797731"/>
          </a:xfrm>
          <a:custGeom>
            <a:avLst/>
            <a:gdLst/>
            <a:ahLst/>
            <a:cxnLst/>
            <a:rect r="r" b="b" t="t" l="l"/>
            <a:pathLst>
              <a:path h="1797731" w="9722940">
                <a:moveTo>
                  <a:pt x="0" y="0"/>
                </a:moveTo>
                <a:lnTo>
                  <a:pt x="9722940" y="0"/>
                </a:lnTo>
                <a:lnTo>
                  <a:pt x="9722940" y="1797731"/>
                </a:lnTo>
                <a:lnTo>
                  <a:pt x="0" y="1797731"/>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12</a:t>
            </a:r>
          </a:p>
        </p:txBody>
      </p:sp>
      <p:sp>
        <p:nvSpPr>
          <p:cNvPr name="TextBox 14" id="14"/>
          <p:cNvSpPr txBox="true"/>
          <p:nvPr/>
        </p:nvSpPr>
        <p:spPr>
          <a:xfrm rot="0">
            <a:off x="-2779000" y="154985"/>
            <a:ext cx="17338340" cy="3559250"/>
          </a:xfrm>
          <a:prstGeom prst="rect">
            <a:avLst/>
          </a:prstGeom>
        </p:spPr>
        <p:txBody>
          <a:bodyPr anchor="t" rtlCol="false" tIns="0" lIns="0" bIns="0" rIns="0">
            <a:spAutoFit/>
          </a:bodyPr>
          <a:lstStyle/>
          <a:p>
            <a:pPr algn="ctr">
              <a:lnSpc>
                <a:spcPts val="9495"/>
              </a:lnSpc>
            </a:pPr>
            <a:r>
              <a:rPr lang="en-US" sz="6782">
                <a:solidFill>
                  <a:srgbClr val="FDFDFD"/>
                </a:solidFill>
                <a:latin typeface="Bangers"/>
                <a:ea typeface="Bangers"/>
                <a:cs typeface="Bangers"/>
                <a:sym typeface="Bangers"/>
              </a:rPr>
              <a:t>Find products that have an actual </a:t>
            </a:r>
          </a:p>
          <a:p>
            <a:pPr algn="ctr">
              <a:lnSpc>
                <a:spcPts val="9495"/>
              </a:lnSpc>
            </a:pPr>
            <a:r>
              <a:rPr lang="en-US" sz="6782">
                <a:solidFill>
                  <a:srgbClr val="FDFDFD"/>
                </a:solidFill>
                <a:latin typeface="Bangers"/>
                <a:ea typeface="Bangers"/>
                <a:cs typeface="Bangers"/>
                <a:sym typeface="Bangers"/>
              </a:rPr>
              <a:t>price above ₹1,000 and are rated </a:t>
            </a:r>
          </a:p>
          <a:p>
            <a:pPr algn="ctr">
              <a:lnSpc>
                <a:spcPts val="9495"/>
              </a:lnSpc>
            </a:pPr>
            <a:r>
              <a:rPr lang="en-US" sz="6782">
                <a:solidFill>
                  <a:srgbClr val="FDFDFD"/>
                </a:solidFill>
                <a:latin typeface="Bangers"/>
                <a:ea typeface="Bangers"/>
                <a:cs typeface="Bangers"/>
                <a:sym typeface="Bangers"/>
              </a:rPr>
              <a:t>4 stars or above.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686"/>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763037" y="4863746"/>
            <a:ext cx="9965415" cy="2525956"/>
          </a:xfrm>
          <a:custGeom>
            <a:avLst/>
            <a:gdLst/>
            <a:ahLst/>
            <a:cxnLst/>
            <a:rect r="r" b="b" t="t" l="l"/>
            <a:pathLst>
              <a:path h="2525956" w="9965415">
                <a:moveTo>
                  <a:pt x="0" y="0"/>
                </a:moveTo>
                <a:lnTo>
                  <a:pt x="9965414" y="0"/>
                </a:lnTo>
                <a:lnTo>
                  <a:pt x="9965414" y="2525956"/>
                </a:lnTo>
                <a:lnTo>
                  <a:pt x="0" y="2525956"/>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13</a:t>
            </a:r>
          </a:p>
        </p:txBody>
      </p:sp>
      <p:sp>
        <p:nvSpPr>
          <p:cNvPr name="TextBox 14" id="14"/>
          <p:cNvSpPr txBox="true"/>
          <p:nvPr/>
        </p:nvSpPr>
        <p:spPr>
          <a:xfrm rot="0">
            <a:off x="-3086493" y="215189"/>
            <a:ext cx="17310840" cy="2356326"/>
          </a:xfrm>
          <a:prstGeom prst="rect">
            <a:avLst/>
          </a:prstGeom>
        </p:spPr>
        <p:txBody>
          <a:bodyPr anchor="t" rtlCol="false" tIns="0" lIns="0" bIns="0" rIns="0">
            <a:spAutoFit/>
          </a:bodyPr>
          <a:lstStyle/>
          <a:p>
            <a:pPr algn="ctr">
              <a:lnSpc>
                <a:spcPts val="9480"/>
              </a:lnSpc>
            </a:pPr>
            <a:r>
              <a:rPr lang="en-US" sz="6771">
                <a:solidFill>
                  <a:srgbClr val="FDFDFD"/>
                </a:solidFill>
                <a:latin typeface="Bangers"/>
                <a:ea typeface="Bangers"/>
                <a:cs typeface="Bangers"/>
                <a:sym typeface="Bangers"/>
              </a:rPr>
              <a:t>Find products where the discounted </a:t>
            </a:r>
          </a:p>
          <a:p>
            <a:pPr algn="ctr">
              <a:lnSpc>
                <a:spcPts val="9480"/>
              </a:lnSpc>
            </a:pPr>
            <a:r>
              <a:rPr lang="en-US" sz="6771">
                <a:solidFill>
                  <a:srgbClr val="FDFDFD"/>
                </a:solidFill>
                <a:latin typeface="Bangers"/>
                <a:ea typeface="Bangers"/>
                <a:cs typeface="Bangers"/>
                <a:sym typeface="Bangers"/>
              </a:rPr>
              <a:t>price ends with a 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686"/>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405977" y="5369333"/>
            <a:ext cx="9154560" cy="3888967"/>
          </a:xfrm>
          <a:custGeom>
            <a:avLst/>
            <a:gdLst/>
            <a:ahLst/>
            <a:cxnLst/>
            <a:rect r="r" b="b" t="t" l="l"/>
            <a:pathLst>
              <a:path h="3888967" w="9154560">
                <a:moveTo>
                  <a:pt x="0" y="0"/>
                </a:moveTo>
                <a:lnTo>
                  <a:pt x="9154560" y="0"/>
                </a:lnTo>
                <a:lnTo>
                  <a:pt x="9154560" y="3888967"/>
                </a:lnTo>
                <a:lnTo>
                  <a:pt x="0" y="3888967"/>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14</a:t>
            </a:r>
          </a:p>
        </p:txBody>
      </p:sp>
      <p:sp>
        <p:nvSpPr>
          <p:cNvPr name="TextBox 14" id="14"/>
          <p:cNvSpPr txBox="true"/>
          <p:nvPr/>
        </p:nvSpPr>
        <p:spPr>
          <a:xfrm rot="0">
            <a:off x="-3898351" y="373388"/>
            <a:ext cx="18931496" cy="3892293"/>
          </a:xfrm>
          <a:prstGeom prst="rect">
            <a:avLst/>
          </a:prstGeom>
        </p:spPr>
        <p:txBody>
          <a:bodyPr anchor="t" rtlCol="false" tIns="0" lIns="0" bIns="0" rIns="0">
            <a:spAutoFit/>
          </a:bodyPr>
          <a:lstStyle/>
          <a:p>
            <a:pPr algn="ctr">
              <a:lnSpc>
                <a:spcPts val="10368"/>
              </a:lnSpc>
            </a:pPr>
            <a:r>
              <a:rPr lang="en-US" sz="7405">
                <a:solidFill>
                  <a:srgbClr val="FDFDFD"/>
                </a:solidFill>
                <a:latin typeface="Bangers"/>
                <a:ea typeface="Bangers"/>
                <a:cs typeface="Bangers"/>
                <a:sym typeface="Bangers"/>
              </a:rPr>
              <a:t>Display review contents that </a:t>
            </a:r>
          </a:p>
          <a:p>
            <a:pPr algn="ctr">
              <a:lnSpc>
                <a:spcPts val="10368"/>
              </a:lnSpc>
            </a:pPr>
            <a:r>
              <a:rPr lang="en-US" sz="7405">
                <a:solidFill>
                  <a:srgbClr val="FDFDFD"/>
                </a:solidFill>
                <a:latin typeface="Bangers"/>
                <a:ea typeface="Bangers"/>
                <a:cs typeface="Bangers"/>
                <a:sym typeface="Bangers"/>
              </a:rPr>
              <a:t>contains words like worst,</a:t>
            </a:r>
          </a:p>
          <a:p>
            <a:pPr algn="ctr">
              <a:lnSpc>
                <a:spcPts val="10368"/>
              </a:lnSpc>
            </a:pPr>
            <a:r>
              <a:rPr lang="en-US" sz="7405">
                <a:solidFill>
                  <a:srgbClr val="FDFDFD"/>
                </a:solidFill>
                <a:latin typeface="Bangers"/>
                <a:ea typeface="Bangers"/>
                <a:cs typeface="Bangers"/>
                <a:sym typeface="Bangers"/>
              </a:rPr>
              <a:t> waste, poor, or not good.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686"/>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405977" y="5332728"/>
            <a:ext cx="9330016" cy="2355752"/>
          </a:xfrm>
          <a:custGeom>
            <a:avLst/>
            <a:gdLst/>
            <a:ahLst/>
            <a:cxnLst/>
            <a:rect r="r" b="b" t="t" l="l"/>
            <a:pathLst>
              <a:path h="2355752" w="9330016">
                <a:moveTo>
                  <a:pt x="0" y="0"/>
                </a:moveTo>
                <a:lnTo>
                  <a:pt x="9330016" y="0"/>
                </a:lnTo>
                <a:lnTo>
                  <a:pt x="9330016" y="2355751"/>
                </a:lnTo>
                <a:lnTo>
                  <a:pt x="0" y="2355751"/>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15</a:t>
            </a:r>
          </a:p>
        </p:txBody>
      </p:sp>
      <p:sp>
        <p:nvSpPr>
          <p:cNvPr name="TextBox 14" id="14"/>
          <p:cNvSpPr txBox="true"/>
          <p:nvPr/>
        </p:nvSpPr>
        <p:spPr>
          <a:xfrm rot="0">
            <a:off x="-3506047" y="618411"/>
            <a:ext cx="18539191" cy="3814597"/>
          </a:xfrm>
          <a:prstGeom prst="rect">
            <a:avLst/>
          </a:prstGeom>
        </p:spPr>
        <p:txBody>
          <a:bodyPr anchor="t" rtlCol="false" tIns="0" lIns="0" bIns="0" rIns="0">
            <a:spAutoFit/>
          </a:bodyPr>
          <a:lstStyle/>
          <a:p>
            <a:pPr algn="ctr">
              <a:lnSpc>
                <a:spcPts val="10153"/>
              </a:lnSpc>
            </a:pPr>
            <a:r>
              <a:rPr lang="en-US" sz="7252">
                <a:solidFill>
                  <a:srgbClr val="FDFDFD"/>
                </a:solidFill>
                <a:latin typeface="Bangers"/>
                <a:ea typeface="Bangers"/>
                <a:cs typeface="Bangers"/>
                <a:sym typeface="Bangers"/>
              </a:rPr>
              <a:t>List all products where the </a:t>
            </a:r>
          </a:p>
          <a:p>
            <a:pPr algn="ctr">
              <a:lnSpc>
                <a:spcPts val="10153"/>
              </a:lnSpc>
            </a:pPr>
            <a:r>
              <a:rPr lang="en-US" sz="7252">
                <a:solidFill>
                  <a:srgbClr val="FDFDFD"/>
                </a:solidFill>
                <a:latin typeface="Bangers"/>
                <a:ea typeface="Bangers"/>
                <a:cs typeface="Bangers"/>
                <a:sym typeface="Bangers"/>
              </a:rPr>
              <a:t>category includes "Accessories."</a:t>
            </a:r>
          </a:p>
          <a:p>
            <a:pPr algn="ctr">
              <a:lnSpc>
                <a:spcPts val="1015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AutoShape 3" id="3"/>
          <p:cNvSpPr/>
          <p:nvPr/>
        </p:nvSpPr>
        <p:spPr>
          <a:xfrm flipH="true" flipV="true">
            <a:off x="-850288" y="4587639"/>
            <a:ext cx="19988576" cy="0"/>
          </a:xfrm>
          <a:prstGeom prst="line">
            <a:avLst/>
          </a:prstGeom>
          <a:ln cap="flat" w="9525">
            <a:solidFill>
              <a:srgbClr val="FFFFF5"/>
            </a:solidFill>
            <a:prstDash val="solid"/>
            <a:headEnd type="none" len="sm" w="sm"/>
            <a:tailEnd type="none" len="sm" w="sm"/>
          </a:ln>
        </p:spPr>
      </p:sp>
      <p:grpSp>
        <p:nvGrpSpPr>
          <p:cNvPr name="Group 4" id="4"/>
          <p:cNvGrpSpPr/>
          <p:nvPr/>
        </p:nvGrpSpPr>
        <p:grpSpPr>
          <a:xfrm rot="0">
            <a:off x="1028700" y="-1139972"/>
            <a:ext cx="2943544" cy="3455183"/>
            <a:chOff x="0" y="0"/>
            <a:chExt cx="775254" cy="910007"/>
          </a:xfrm>
        </p:grpSpPr>
        <p:sp>
          <p:nvSpPr>
            <p:cNvPr name="Freeform 5" id="5"/>
            <p:cNvSpPr/>
            <p:nvPr/>
          </p:nvSpPr>
          <p:spPr>
            <a:xfrm flipH="false" flipV="false" rot="0">
              <a:off x="0" y="0"/>
              <a:ext cx="775254" cy="910007"/>
            </a:xfrm>
            <a:custGeom>
              <a:avLst/>
              <a:gdLst/>
              <a:ahLst/>
              <a:cxnLst/>
              <a:rect r="r" b="b" t="t" l="l"/>
              <a:pathLst>
                <a:path h="910007" w="775254">
                  <a:moveTo>
                    <a:pt x="0" y="0"/>
                  </a:moveTo>
                  <a:lnTo>
                    <a:pt x="775254" y="0"/>
                  </a:lnTo>
                  <a:lnTo>
                    <a:pt x="775254" y="910007"/>
                  </a:lnTo>
                  <a:lnTo>
                    <a:pt x="0" y="910007"/>
                  </a:lnTo>
                  <a:close/>
                </a:path>
              </a:pathLst>
            </a:custGeom>
            <a:solidFill>
              <a:srgbClr val="CF5F0E"/>
            </a:solidFill>
            <a:ln w="19050" cap="sq">
              <a:solidFill>
                <a:srgbClr val="FFFFFF"/>
              </a:solidFill>
              <a:prstDash val="solid"/>
              <a:miter/>
            </a:ln>
          </p:spPr>
        </p:sp>
        <p:sp>
          <p:nvSpPr>
            <p:cNvPr name="TextBox 6" id="6"/>
            <p:cNvSpPr txBox="true"/>
            <p:nvPr/>
          </p:nvSpPr>
          <p:spPr>
            <a:xfrm>
              <a:off x="0" y="-38100"/>
              <a:ext cx="775254" cy="94810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5400000">
            <a:off x="15339429" y="6601287"/>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07955" y="1594053"/>
            <a:ext cx="10961497" cy="8317036"/>
          </a:xfrm>
          <a:custGeom>
            <a:avLst/>
            <a:gdLst/>
            <a:ahLst/>
            <a:cxnLst/>
            <a:rect r="r" b="b" t="t" l="l"/>
            <a:pathLst>
              <a:path h="8317036" w="10961497">
                <a:moveTo>
                  <a:pt x="0" y="0"/>
                </a:moveTo>
                <a:lnTo>
                  <a:pt x="10961497" y="0"/>
                </a:lnTo>
                <a:lnTo>
                  <a:pt x="10961497" y="8317036"/>
                </a:lnTo>
                <a:lnTo>
                  <a:pt x="0" y="8317036"/>
                </a:lnTo>
                <a:lnTo>
                  <a:pt x="0" y="0"/>
                </a:lnTo>
                <a:close/>
              </a:path>
            </a:pathLst>
          </a:custGeom>
          <a:blipFill>
            <a:blip r:embed="rId5">
              <a:alphaModFix amt="55000"/>
            </a:blip>
            <a:stretch>
              <a:fillRect l="0" t="0" r="0" b="0"/>
            </a:stretch>
          </a:blipFill>
        </p:spPr>
      </p:sp>
      <p:sp>
        <p:nvSpPr>
          <p:cNvPr name="TextBox 9" id="9"/>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16</a:t>
            </a:r>
          </a:p>
        </p:txBody>
      </p:sp>
      <p:sp>
        <p:nvSpPr>
          <p:cNvPr name="TextBox 10" id="10"/>
          <p:cNvSpPr txBox="true"/>
          <p:nvPr/>
        </p:nvSpPr>
        <p:spPr>
          <a:xfrm rot="0">
            <a:off x="507955" y="7779092"/>
            <a:ext cx="11483337" cy="1772438"/>
          </a:xfrm>
          <a:prstGeom prst="rect">
            <a:avLst/>
          </a:prstGeom>
        </p:spPr>
        <p:txBody>
          <a:bodyPr anchor="t" rtlCol="false" tIns="0" lIns="0" bIns="0" rIns="0">
            <a:spAutoFit/>
          </a:bodyPr>
          <a:lstStyle/>
          <a:p>
            <a:pPr algn="l">
              <a:lnSpc>
                <a:spcPts val="13444"/>
              </a:lnSpc>
            </a:pPr>
            <a:r>
              <a:rPr lang="en-US" sz="13181">
                <a:solidFill>
                  <a:srgbClr val="CF5F0E"/>
                </a:solidFill>
                <a:latin typeface="Anton"/>
                <a:ea typeface="Anton"/>
                <a:cs typeface="Anton"/>
                <a:sym typeface="Anton"/>
              </a:rPr>
              <a:t>CONTACT US</a:t>
            </a:r>
          </a:p>
        </p:txBody>
      </p:sp>
      <p:sp>
        <p:nvSpPr>
          <p:cNvPr name="TextBox 11" id="11"/>
          <p:cNvSpPr txBox="true"/>
          <p:nvPr/>
        </p:nvSpPr>
        <p:spPr>
          <a:xfrm rot="0">
            <a:off x="11991292" y="1202471"/>
            <a:ext cx="6087275" cy="5532516"/>
          </a:xfrm>
          <a:prstGeom prst="rect">
            <a:avLst/>
          </a:prstGeom>
        </p:spPr>
        <p:txBody>
          <a:bodyPr anchor="t" rtlCol="false" tIns="0" lIns="0" bIns="0" rIns="0">
            <a:spAutoFit/>
          </a:bodyPr>
          <a:lstStyle/>
          <a:p>
            <a:pPr algn="l">
              <a:lnSpc>
                <a:spcPts val="4808"/>
              </a:lnSpc>
              <a:spcBef>
                <a:spcPct val="0"/>
              </a:spcBef>
            </a:pPr>
            <a:r>
              <a:rPr lang="en-US" sz="3434">
                <a:solidFill>
                  <a:srgbClr val="FFFFFF"/>
                </a:solidFill>
                <a:latin typeface="Codec Pro"/>
                <a:ea typeface="Codec Pro"/>
                <a:cs typeface="Codec Pro"/>
                <a:sym typeface="Codec Pro"/>
              </a:rPr>
              <a:t>Phone number</a:t>
            </a:r>
          </a:p>
          <a:p>
            <a:pPr algn="l">
              <a:lnSpc>
                <a:spcPts val="4808"/>
              </a:lnSpc>
              <a:spcBef>
                <a:spcPct val="0"/>
              </a:spcBef>
            </a:pPr>
            <a:r>
              <a:rPr lang="en-US" sz="3434">
                <a:solidFill>
                  <a:srgbClr val="FFFFFF"/>
                </a:solidFill>
                <a:latin typeface="Codec Pro"/>
                <a:ea typeface="Codec Pro"/>
                <a:cs typeface="Codec Pro"/>
                <a:sym typeface="Codec Pro"/>
              </a:rPr>
              <a:t>+9187xxxxxxxx</a:t>
            </a:r>
          </a:p>
          <a:p>
            <a:pPr algn="l">
              <a:lnSpc>
                <a:spcPts val="4808"/>
              </a:lnSpc>
              <a:spcBef>
                <a:spcPct val="0"/>
              </a:spcBef>
            </a:pPr>
          </a:p>
          <a:p>
            <a:pPr algn="l">
              <a:lnSpc>
                <a:spcPts val="4808"/>
              </a:lnSpc>
              <a:spcBef>
                <a:spcPct val="0"/>
              </a:spcBef>
            </a:pPr>
            <a:r>
              <a:rPr lang="en-US" sz="3434">
                <a:solidFill>
                  <a:srgbClr val="FFFFFF"/>
                </a:solidFill>
                <a:latin typeface="Codec Pro"/>
                <a:ea typeface="Codec Pro"/>
                <a:cs typeface="Codec Pro"/>
                <a:sym typeface="Codec Pro"/>
              </a:rPr>
              <a:t>Email</a:t>
            </a:r>
          </a:p>
          <a:p>
            <a:pPr algn="l">
              <a:lnSpc>
                <a:spcPts val="4808"/>
              </a:lnSpc>
              <a:spcBef>
                <a:spcPct val="0"/>
              </a:spcBef>
            </a:pPr>
            <a:r>
              <a:rPr lang="en-US" sz="3434">
                <a:solidFill>
                  <a:srgbClr val="FFFFFF"/>
                </a:solidFill>
                <a:latin typeface="Codec Pro"/>
                <a:ea typeface="Codec Pro"/>
                <a:cs typeface="Codec Pro"/>
                <a:sym typeface="Codec Pro"/>
              </a:rPr>
              <a:t>nonieverma1994@gmail.com</a:t>
            </a:r>
          </a:p>
          <a:p>
            <a:pPr algn="l">
              <a:lnSpc>
                <a:spcPts val="4808"/>
              </a:lnSpc>
              <a:spcBef>
                <a:spcPct val="0"/>
              </a:spcBef>
            </a:pPr>
          </a:p>
          <a:p>
            <a:pPr algn="l">
              <a:lnSpc>
                <a:spcPts val="4808"/>
              </a:lnSpc>
              <a:spcBef>
                <a:spcPct val="0"/>
              </a:spcBef>
            </a:pPr>
            <a:r>
              <a:rPr lang="en-US" sz="3434">
                <a:solidFill>
                  <a:srgbClr val="FFFFFF"/>
                </a:solidFill>
                <a:latin typeface="Codec Pro"/>
                <a:ea typeface="Codec Pro"/>
                <a:cs typeface="Codec Pro"/>
                <a:sym typeface="Codec Pro"/>
              </a:rPr>
              <a:t>Linkedin</a:t>
            </a:r>
          </a:p>
          <a:p>
            <a:pPr algn="l">
              <a:lnSpc>
                <a:spcPts val="4808"/>
              </a:lnSpc>
              <a:spcBef>
                <a:spcPct val="0"/>
              </a:spcBef>
            </a:pPr>
            <a:r>
              <a:rPr lang="en-US" sz="3434">
                <a:solidFill>
                  <a:srgbClr val="FFFFFF"/>
                </a:solidFill>
                <a:latin typeface="Codec Pro"/>
                <a:ea typeface="Codec Pro"/>
                <a:cs typeface="Codec Pro"/>
                <a:sym typeface="Codec Pro"/>
              </a:rPr>
              <a:t>https://www.linkedin.com/in/parul-kokcha-7852482a1/</a:t>
            </a:r>
          </a:p>
        </p:txBody>
      </p:sp>
      <p:sp>
        <p:nvSpPr>
          <p:cNvPr name="Freeform 12" id="12"/>
          <p:cNvSpPr/>
          <p:nvPr/>
        </p:nvSpPr>
        <p:spPr>
          <a:xfrm flipH="false" flipV="false" rot="0">
            <a:off x="699013" y="181416"/>
            <a:ext cx="3613189" cy="1891456"/>
          </a:xfrm>
          <a:custGeom>
            <a:avLst/>
            <a:gdLst/>
            <a:ahLst/>
            <a:cxnLst/>
            <a:rect r="r" b="b" t="t" l="l"/>
            <a:pathLst>
              <a:path h="1891456" w="3613189">
                <a:moveTo>
                  <a:pt x="0" y="0"/>
                </a:moveTo>
                <a:lnTo>
                  <a:pt x="3613190" y="0"/>
                </a:lnTo>
                <a:lnTo>
                  <a:pt x="3613190" y="1891455"/>
                </a:lnTo>
                <a:lnTo>
                  <a:pt x="0" y="1891455"/>
                </a:lnTo>
                <a:lnTo>
                  <a:pt x="0" y="0"/>
                </a:lnTo>
                <a:close/>
              </a:path>
            </a:pathLst>
          </a:custGeom>
          <a:blipFill>
            <a:blip r:embed="rId6"/>
            <a:stretch>
              <a:fillRect l="-2042" t="-12360" r="0" b="-34079"/>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F5F0E"/>
        </a:solidFill>
      </p:bgPr>
    </p:bg>
    <p:spTree>
      <p:nvGrpSpPr>
        <p:cNvPr id="1" name=""/>
        <p:cNvGrpSpPr/>
        <p:nvPr/>
      </p:nvGrpSpPr>
      <p:grpSpPr>
        <a:xfrm>
          <a:off x="0" y="0"/>
          <a:ext cx="0" cy="0"/>
          <a:chOff x="0" y="0"/>
          <a:chExt cx="0" cy="0"/>
        </a:xfrm>
      </p:grpSpPr>
      <p:sp>
        <p:nvSpPr>
          <p:cNvPr name="Freeform 2" id="2"/>
          <p:cNvSpPr/>
          <p:nvPr/>
        </p:nvSpPr>
        <p:spPr>
          <a:xfrm flipH="false" flipV="false" rot="0">
            <a:off x="15605434" y="1385968"/>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9332" y="634770"/>
            <a:ext cx="16319968" cy="6772787"/>
          </a:xfrm>
          <a:custGeom>
            <a:avLst/>
            <a:gdLst/>
            <a:ahLst/>
            <a:cxnLst/>
            <a:rect r="r" b="b" t="t" l="l"/>
            <a:pathLst>
              <a:path h="6772787" w="16319968">
                <a:moveTo>
                  <a:pt x="0" y="0"/>
                </a:moveTo>
                <a:lnTo>
                  <a:pt x="16319968" y="0"/>
                </a:lnTo>
                <a:lnTo>
                  <a:pt x="16319968" y="6772787"/>
                </a:lnTo>
                <a:lnTo>
                  <a:pt x="0" y="6772787"/>
                </a:lnTo>
                <a:lnTo>
                  <a:pt x="0" y="0"/>
                </a:lnTo>
                <a:close/>
              </a:path>
            </a:pathLst>
          </a:custGeom>
          <a:blipFill>
            <a:blip r:embed="rId4">
              <a:alphaModFix amt="59000"/>
            </a:blip>
            <a:stretch>
              <a:fillRect l="0" t="0" r="0" b="0"/>
            </a:stretch>
          </a:blipFill>
        </p:spPr>
      </p:sp>
      <p:sp>
        <p:nvSpPr>
          <p:cNvPr name="TextBox 4" id="4"/>
          <p:cNvSpPr txBox="true"/>
          <p:nvPr/>
        </p:nvSpPr>
        <p:spPr>
          <a:xfrm rot="0">
            <a:off x="3741804" y="6624093"/>
            <a:ext cx="10804392" cy="1926919"/>
          </a:xfrm>
          <a:prstGeom prst="rect">
            <a:avLst/>
          </a:prstGeom>
        </p:spPr>
        <p:txBody>
          <a:bodyPr anchor="t" rtlCol="false" tIns="0" lIns="0" bIns="0" rIns="0">
            <a:spAutoFit/>
          </a:bodyPr>
          <a:lstStyle/>
          <a:p>
            <a:pPr algn="ctr">
              <a:lnSpc>
                <a:spcPts val="14577"/>
              </a:lnSpc>
            </a:pPr>
            <a:r>
              <a:rPr lang="en-US" sz="14292">
                <a:solidFill>
                  <a:srgbClr val="FFFFFF"/>
                </a:solidFill>
                <a:latin typeface="Anton"/>
                <a:ea typeface="Anton"/>
                <a:cs typeface="Anton"/>
                <a:sym typeface="Anton"/>
              </a:rPr>
              <a:t>THANKS</a:t>
            </a:r>
          </a:p>
        </p:txBody>
      </p:sp>
      <p:sp>
        <p:nvSpPr>
          <p:cNvPr name="TextBox 5" id="5"/>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17</a:t>
            </a:r>
          </a:p>
        </p:txBody>
      </p:sp>
      <p:sp>
        <p:nvSpPr>
          <p:cNvPr name="TextBox 6" id="6"/>
          <p:cNvSpPr txBox="true"/>
          <p:nvPr/>
        </p:nvSpPr>
        <p:spPr>
          <a:xfrm rot="0">
            <a:off x="2604791" y="9201150"/>
            <a:ext cx="13545502" cy="634834"/>
          </a:xfrm>
          <a:prstGeom prst="rect">
            <a:avLst/>
          </a:prstGeom>
        </p:spPr>
        <p:txBody>
          <a:bodyPr anchor="t" rtlCol="false" tIns="0" lIns="0" bIns="0" rIns="0">
            <a:spAutoFit/>
          </a:bodyPr>
          <a:lstStyle/>
          <a:p>
            <a:pPr algn="ctr">
              <a:lnSpc>
                <a:spcPts val="2476"/>
              </a:lnSpc>
              <a:spcBef>
                <a:spcPct val="0"/>
              </a:spcBef>
            </a:pPr>
            <a:r>
              <a:rPr lang="en-US" sz="1769">
                <a:solidFill>
                  <a:srgbClr val="FDFDFD"/>
                </a:solidFill>
                <a:latin typeface="Codec Pro"/>
                <a:ea typeface="Codec Pro"/>
                <a:cs typeface="Codec Pro"/>
                <a:sym typeface="Codec Pro"/>
              </a:rPr>
              <a:t>Thank you for your attention to our sales report presentation. If you have any questions or would like to discuss the findings in more detail, please don't hesitate to reach out to our sales team. We appreciate your continued support and partnership.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914589" y="2670383"/>
            <a:ext cx="11339497" cy="1922018"/>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INTRODUCTION</a:t>
            </a:r>
          </a:p>
        </p:txBody>
      </p:sp>
      <p:sp>
        <p:nvSpPr>
          <p:cNvPr name="AutoShape 4" id="4"/>
          <p:cNvSpPr/>
          <p:nvPr/>
        </p:nvSpPr>
        <p:spPr>
          <a:xfrm flipH="true" flipV="true">
            <a:off x="-850288" y="4587639"/>
            <a:ext cx="19988576" cy="0"/>
          </a:xfrm>
          <a:prstGeom prst="line">
            <a:avLst/>
          </a:prstGeom>
          <a:ln cap="flat" w="9525">
            <a:solidFill>
              <a:srgbClr val="FFFFF5"/>
            </a:solidFill>
            <a:prstDash val="solid"/>
            <a:headEnd type="none" len="sm" w="sm"/>
            <a:tailEnd type="none" len="sm" w="sm"/>
          </a:ln>
        </p:spPr>
      </p:sp>
      <p:grpSp>
        <p:nvGrpSpPr>
          <p:cNvPr name="Group 5" id="5"/>
          <p:cNvGrpSpPr/>
          <p:nvPr/>
        </p:nvGrpSpPr>
        <p:grpSpPr>
          <a:xfrm rot="0">
            <a:off x="14934635" y="-757797"/>
            <a:ext cx="2869057" cy="4265364"/>
            <a:chOff x="0" y="0"/>
            <a:chExt cx="755636" cy="1123388"/>
          </a:xfrm>
        </p:grpSpPr>
        <p:sp>
          <p:nvSpPr>
            <p:cNvPr name="Freeform 6" id="6"/>
            <p:cNvSpPr/>
            <p:nvPr/>
          </p:nvSpPr>
          <p:spPr>
            <a:xfrm flipH="false" flipV="false" rot="0">
              <a:off x="0" y="0"/>
              <a:ext cx="755636" cy="1123388"/>
            </a:xfrm>
            <a:custGeom>
              <a:avLst/>
              <a:gdLst/>
              <a:ahLst/>
              <a:cxnLst/>
              <a:rect r="r" b="b" t="t" l="l"/>
              <a:pathLst>
                <a:path h="1123388" w="755636">
                  <a:moveTo>
                    <a:pt x="0" y="0"/>
                  </a:moveTo>
                  <a:lnTo>
                    <a:pt x="755636" y="0"/>
                  </a:lnTo>
                  <a:lnTo>
                    <a:pt x="755636" y="1123388"/>
                  </a:lnTo>
                  <a:lnTo>
                    <a:pt x="0" y="1123388"/>
                  </a:lnTo>
                  <a:close/>
                </a:path>
              </a:pathLst>
            </a:custGeom>
            <a:solidFill>
              <a:srgbClr val="CF5F0E"/>
            </a:solidFill>
            <a:ln w="19050" cap="sq">
              <a:solidFill>
                <a:srgbClr val="FFFFFF"/>
              </a:solidFill>
              <a:prstDash val="solid"/>
              <a:miter/>
            </a:ln>
          </p:spPr>
        </p:sp>
        <p:sp>
          <p:nvSpPr>
            <p:cNvPr name="TextBox 7" id="7"/>
            <p:cNvSpPr txBox="true"/>
            <p:nvPr/>
          </p:nvSpPr>
          <p:spPr>
            <a:xfrm>
              <a:off x="0" y="-38100"/>
              <a:ext cx="755636" cy="116148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14589" y="1385968"/>
            <a:ext cx="1567977" cy="627191"/>
          </a:xfrm>
          <a:custGeom>
            <a:avLst/>
            <a:gdLst/>
            <a:ahLst/>
            <a:cxnLst/>
            <a:rect r="r" b="b" t="t" l="l"/>
            <a:pathLst>
              <a:path h="627191" w="1567977">
                <a:moveTo>
                  <a:pt x="0" y="0"/>
                </a:moveTo>
                <a:lnTo>
                  <a:pt x="1567978" y="0"/>
                </a:lnTo>
                <a:lnTo>
                  <a:pt x="1567978" y="627190"/>
                </a:lnTo>
                <a:lnTo>
                  <a:pt x="0" y="62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487798" y="5002831"/>
            <a:ext cx="2459534" cy="2591463"/>
          </a:xfrm>
          <a:custGeom>
            <a:avLst/>
            <a:gdLst/>
            <a:ahLst/>
            <a:cxnLst/>
            <a:rect r="r" b="b" t="t" l="l"/>
            <a:pathLst>
              <a:path h="2591463" w="2459534">
                <a:moveTo>
                  <a:pt x="0" y="0"/>
                </a:moveTo>
                <a:lnTo>
                  <a:pt x="2459534" y="0"/>
                </a:lnTo>
                <a:lnTo>
                  <a:pt x="2459534" y="2591463"/>
                </a:lnTo>
                <a:lnTo>
                  <a:pt x="0" y="25914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709104" y="289371"/>
            <a:ext cx="3320119" cy="2820384"/>
          </a:xfrm>
          <a:custGeom>
            <a:avLst/>
            <a:gdLst/>
            <a:ahLst/>
            <a:cxnLst/>
            <a:rect r="r" b="b" t="t" l="l"/>
            <a:pathLst>
              <a:path h="2820384" w="3320119">
                <a:moveTo>
                  <a:pt x="0" y="0"/>
                </a:moveTo>
                <a:lnTo>
                  <a:pt x="3320119" y="0"/>
                </a:lnTo>
                <a:lnTo>
                  <a:pt x="3320119" y="2820384"/>
                </a:lnTo>
                <a:lnTo>
                  <a:pt x="0" y="2820384"/>
                </a:lnTo>
                <a:lnTo>
                  <a:pt x="0" y="0"/>
                </a:lnTo>
                <a:close/>
              </a:path>
            </a:pathLst>
          </a:custGeom>
          <a:blipFill>
            <a:blip r:embed="rId7"/>
            <a:stretch>
              <a:fillRect l="-6537" t="0" r="-6537" b="0"/>
            </a:stretch>
          </a:blipFill>
        </p:spPr>
      </p:sp>
      <p:sp>
        <p:nvSpPr>
          <p:cNvPr name="TextBox 11" id="11"/>
          <p:cNvSpPr txBox="true"/>
          <p:nvPr/>
        </p:nvSpPr>
        <p:spPr>
          <a:xfrm rot="0">
            <a:off x="2040497" y="4898056"/>
            <a:ext cx="9303508" cy="3630957"/>
          </a:xfrm>
          <a:prstGeom prst="rect">
            <a:avLst/>
          </a:prstGeom>
        </p:spPr>
        <p:txBody>
          <a:bodyPr anchor="t" rtlCol="false" tIns="0" lIns="0" bIns="0" rIns="0">
            <a:spAutoFit/>
          </a:bodyPr>
          <a:lstStyle/>
          <a:p>
            <a:pPr algn="l">
              <a:lnSpc>
                <a:spcPts val="4093"/>
              </a:lnSpc>
              <a:spcBef>
                <a:spcPct val="0"/>
              </a:spcBef>
            </a:pPr>
            <a:r>
              <a:rPr lang="en-US" sz="2923">
                <a:solidFill>
                  <a:srgbClr val="FFFFFF"/>
                </a:solidFill>
                <a:latin typeface="Codec Pro"/>
                <a:ea typeface="Codec Pro"/>
                <a:cs typeface="Codec Pro"/>
                <a:sym typeface="Codec Pro"/>
              </a:rPr>
              <a:t>Founded in 1994 by </a:t>
            </a:r>
            <a:r>
              <a:rPr lang="en-US" sz="2923" u="sng">
                <a:solidFill>
                  <a:srgbClr val="FFFFFF"/>
                </a:solidFill>
                <a:latin typeface="Codec Pro"/>
                <a:ea typeface="Codec Pro"/>
                <a:cs typeface="Codec Pro"/>
                <a:sym typeface="Codec Pro"/>
                <a:hlinkClick r:id="rId8" tooltip="https://en.wikipedia.org/wiki/Jeff_Bezos"/>
              </a:rPr>
              <a:t>Jeff Bezos</a:t>
            </a:r>
            <a:r>
              <a:rPr lang="en-US" sz="2923">
                <a:solidFill>
                  <a:srgbClr val="FFFFFF"/>
                </a:solidFill>
                <a:latin typeface="Codec Pro"/>
                <a:ea typeface="Codec Pro"/>
                <a:cs typeface="Codec Pro"/>
                <a:sym typeface="Codec Pro"/>
              </a:rPr>
              <a:t> in </a:t>
            </a:r>
            <a:r>
              <a:rPr lang="en-US" sz="2923" u="sng">
                <a:solidFill>
                  <a:srgbClr val="FFFFFF"/>
                </a:solidFill>
                <a:latin typeface="Codec Pro"/>
                <a:ea typeface="Codec Pro"/>
                <a:cs typeface="Codec Pro"/>
                <a:sym typeface="Codec Pro"/>
                <a:hlinkClick r:id="rId9" tooltip="https://en.wikipedia.org/wiki/Bellevue,_Washington"/>
              </a:rPr>
              <a:t>Bellevue, Washington</a:t>
            </a:r>
            <a:r>
              <a:rPr lang="en-US" sz="2923">
                <a:solidFill>
                  <a:srgbClr val="FFFFFF"/>
                </a:solidFill>
                <a:latin typeface="Codec Pro"/>
                <a:ea typeface="Codec Pro"/>
                <a:cs typeface="Codec Pro"/>
                <a:sym typeface="Codec Pro"/>
              </a:rPr>
              <a:t>,</a:t>
            </a:r>
            <a:r>
              <a:rPr lang="en-US" sz="2923" u="sng">
                <a:solidFill>
                  <a:srgbClr val="FFFFFF"/>
                </a:solidFill>
                <a:latin typeface="Codec Pro"/>
                <a:ea typeface="Codec Pro"/>
                <a:cs typeface="Codec Pro"/>
                <a:sym typeface="Codec Pro"/>
                <a:hlinkClick r:id="rId10" tooltip="https://en.wikipedia.org/wiki/Amazon_(company)#cite_note-6"/>
              </a:rPr>
              <a:t>[6]</a:t>
            </a:r>
            <a:r>
              <a:rPr lang="en-US" sz="2923">
                <a:solidFill>
                  <a:srgbClr val="FFFFFF"/>
                </a:solidFill>
                <a:latin typeface="Codec Pro"/>
                <a:ea typeface="Codec Pro"/>
                <a:cs typeface="Codec Pro"/>
                <a:sym typeface="Codec Pro"/>
              </a:rPr>
              <a:t> the company originally started as an online marketplace for books but gradually expanded its offerings to include a wide range of product categories, referred to as "The Everything Store".</a:t>
            </a:r>
            <a:r>
              <a:rPr lang="en-US" sz="2923" u="sng">
                <a:solidFill>
                  <a:srgbClr val="FFFFFF"/>
                </a:solidFill>
                <a:latin typeface="Codec Pro"/>
                <a:ea typeface="Codec Pro"/>
                <a:cs typeface="Codec Pro"/>
                <a:sym typeface="Codec Pro"/>
                <a:hlinkClick r:id="rId11" tooltip="https://en.wikipedia.org/wiki/Amazon_(company)#cite_note-7"/>
              </a:rPr>
              <a:t>[7]</a:t>
            </a:r>
            <a:r>
              <a:rPr lang="en-US" sz="2923">
                <a:solidFill>
                  <a:srgbClr val="FFFFFF"/>
                </a:solidFill>
                <a:latin typeface="Codec Pro"/>
                <a:ea typeface="Codec Pro"/>
                <a:cs typeface="Codec Pro"/>
                <a:sym typeface="Codec Pro"/>
              </a:rPr>
              <a:t> Today, Amazon is considered one of the </a:t>
            </a:r>
            <a:r>
              <a:rPr lang="en-US" sz="2923" u="sng">
                <a:solidFill>
                  <a:srgbClr val="FFFFFF"/>
                </a:solidFill>
                <a:latin typeface="Codec Pro"/>
                <a:ea typeface="Codec Pro"/>
                <a:cs typeface="Codec Pro"/>
                <a:sym typeface="Codec Pro"/>
                <a:hlinkClick r:id="rId12" tooltip="https://en.wikipedia.org/wiki/Big_Tech"/>
              </a:rPr>
              <a:t>Big Five</a:t>
            </a:r>
            <a:r>
              <a:rPr lang="en-US" sz="2923">
                <a:solidFill>
                  <a:srgbClr val="FFFFFF"/>
                </a:solidFill>
                <a:latin typeface="Codec Pro"/>
                <a:ea typeface="Codec Pro"/>
                <a:cs typeface="Codec Pro"/>
                <a:sym typeface="Codec Pro"/>
              </a:rPr>
              <a:t> American technology companies.</a:t>
            </a:r>
          </a:p>
        </p:txBody>
      </p:sp>
      <p:sp>
        <p:nvSpPr>
          <p:cNvPr name="TextBox 12" id="12"/>
          <p:cNvSpPr txBox="true"/>
          <p:nvPr/>
        </p:nvSpPr>
        <p:spPr>
          <a:xfrm rot="0">
            <a:off x="16837425" y="8636736"/>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692633" y="3207152"/>
            <a:ext cx="7303329" cy="6051148"/>
            <a:chOff x="0" y="0"/>
            <a:chExt cx="1279424" cy="1060063"/>
          </a:xfrm>
        </p:grpSpPr>
        <p:sp>
          <p:nvSpPr>
            <p:cNvPr name="Freeform 4" id="4"/>
            <p:cNvSpPr/>
            <p:nvPr/>
          </p:nvSpPr>
          <p:spPr>
            <a:xfrm flipH="false" flipV="false" rot="0">
              <a:off x="0" y="0"/>
              <a:ext cx="1279424" cy="1060063"/>
            </a:xfrm>
            <a:custGeom>
              <a:avLst/>
              <a:gdLst/>
              <a:ahLst/>
              <a:cxnLst/>
              <a:rect r="r" b="b" t="t" l="l"/>
              <a:pathLst>
                <a:path h="1060063" w="1279424">
                  <a:moveTo>
                    <a:pt x="0" y="0"/>
                  </a:moveTo>
                  <a:lnTo>
                    <a:pt x="1279424" y="0"/>
                  </a:lnTo>
                  <a:lnTo>
                    <a:pt x="1279424" y="1060063"/>
                  </a:lnTo>
                  <a:lnTo>
                    <a:pt x="0" y="1060063"/>
                  </a:lnTo>
                  <a:close/>
                </a:path>
              </a:pathLst>
            </a:custGeom>
            <a:blipFill>
              <a:blip r:embed="rId3"/>
              <a:stretch>
                <a:fillRect l="-12179" t="0" r="-12179" b="0"/>
              </a:stretch>
            </a:blipFill>
            <a:ln w="19050" cap="sq">
              <a:solidFill>
                <a:srgbClr val="000000"/>
              </a:solidFill>
              <a:prstDash val="solid"/>
              <a:miter/>
            </a:ln>
          </p:spPr>
        </p:sp>
      </p:grpSp>
      <p:sp>
        <p:nvSpPr>
          <p:cNvPr name="TextBox 5" id="5"/>
          <p:cNvSpPr txBox="true"/>
          <p:nvPr/>
        </p:nvSpPr>
        <p:spPr>
          <a:xfrm rot="0">
            <a:off x="464507" y="1787712"/>
            <a:ext cx="9232706" cy="3784294"/>
          </a:xfrm>
          <a:prstGeom prst="rect">
            <a:avLst/>
          </a:prstGeom>
        </p:spPr>
        <p:txBody>
          <a:bodyPr anchor="t" rtlCol="false" tIns="0" lIns="0" bIns="0" rIns="0">
            <a:spAutoFit/>
          </a:bodyPr>
          <a:lstStyle/>
          <a:p>
            <a:pPr algn="l">
              <a:lnSpc>
                <a:spcPts val="14577"/>
              </a:lnSpc>
            </a:pPr>
            <a:r>
              <a:rPr lang="en-US" sz="14292">
                <a:solidFill>
                  <a:srgbClr val="000000"/>
                </a:solidFill>
                <a:latin typeface="Guerrilla"/>
                <a:ea typeface="Guerrilla"/>
                <a:cs typeface="Guerrilla"/>
                <a:sym typeface="Guerrilla"/>
              </a:rPr>
              <a:t>PROBLEM STATEMENT</a:t>
            </a:r>
          </a:p>
        </p:txBody>
      </p:sp>
      <p:sp>
        <p:nvSpPr>
          <p:cNvPr name="TextBox 6" id="6"/>
          <p:cNvSpPr txBox="true"/>
          <p:nvPr/>
        </p:nvSpPr>
        <p:spPr>
          <a:xfrm rot="0">
            <a:off x="362219" y="5619631"/>
            <a:ext cx="9232706" cy="3887107"/>
          </a:xfrm>
          <a:prstGeom prst="rect">
            <a:avLst/>
          </a:prstGeom>
        </p:spPr>
        <p:txBody>
          <a:bodyPr anchor="t" rtlCol="false" tIns="0" lIns="0" bIns="0" rIns="0">
            <a:spAutoFit/>
          </a:bodyPr>
          <a:lstStyle/>
          <a:p>
            <a:pPr algn="l">
              <a:lnSpc>
                <a:spcPts val="6090"/>
              </a:lnSpc>
              <a:spcBef>
                <a:spcPct val="0"/>
              </a:spcBef>
            </a:pPr>
            <a:r>
              <a:rPr lang="en-US" sz="4350">
                <a:solidFill>
                  <a:srgbClr val="FFFFFF"/>
                </a:solidFill>
                <a:latin typeface="Codec Pro"/>
                <a:ea typeface="Codec Pro"/>
                <a:cs typeface="Codec Pro"/>
                <a:sym typeface="Codec Pro"/>
              </a:rPr>
              <a:t>You are working at Amazon, a leading e-commerce platform. The management has tasked you with analyzing sales data by performing different queries in sql.</a:t>
            </a:r>
          </a:p>
        </p:txBody>
      </p:sp>
      <p:sp>
        <p:nvSpPr>
          <p:cNvPr name="AutoShape 7" id="7"/>
          <p:cNvSpPr/>
          <p:nvPr/>
        </p:nvSpPr>
        <p:spPr>
          <a:xfrm flipH="true" flipV="true">
            <a:off x="-10393652" y="5400599"/>
            <a:ext cx="19988576" cy="0"/>
          </a:xfrm>
          <a:prstGeom prst="line">
            <a:avLst/>
          </a:prstGeom>
          <a:ln cap="flat" w="38100">
            <a:solidFill>
              <a:srgbClr val="FFFFF5"/>
            </a:solidFill>
            <a:prstDash val="solid"/>
            <a:headEnd type="none" len="sm" w="sm"/>
            <a:tailEnd type="none" len="sm" w="sm"/>
          </a:ln>
        </p:spPr>
      </p:sp>
      <p:sp>
        <p:nvSpPr>
          <p:cNvPr name="Freeform 8" id="8"/>
          <p:cNvSpPr/>
          <p:nvPr/>
        </p:nvSpPr>
        <p:spPr>
          <a:xfrm flipH="false" flipV="false" rot="0">
            <a:off x="1946066" y="722372"/>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4536554" y="-568275"/>
            <a:ext cx="3020173" cy="3599840"/>
            <a:chOff x="0" y="0"/>
            <a:chExt cx="795436" cy="948106"/>
          </a:xfrm>
        </p:grpSpPr>
        <p:sp>
          <p:nvSpPr>
            <p:cNvPr name="Freeform 10" id="10"/>
            <p:cNvSpPr/>
            <p:nvPr/>
          </p:nvSpPr>
          <p:spPr>
            <a:xfrm flipH="false" flipV="false" rot="0">
              <a:off x="0" y="0"/>
              <a:ext cx="795436" cy="948106"/>
            </a:xfrm>
            <a:custGeom>
              <a:avLst/>
              <a:gdLst/>
              <a:ahLst/>
              <a:cxnLst/>
              <a:rect r="r" b="b" t="t" l="l"/>
              <a:pathLst>
                <a:path h="948106" w="795436">
                  <a:moveTo>
                    <a:pt x="0" y="0"/>
                  </a:moveTo>
                  <a:lnTo>
                    <a:pt x="795436" y="0"/>
                  </a:lnTo>
                  <a:lnTo>
                    <a:pt x="795436" y="948106"/>
                  </a:lnTo>
                  <a:lnTo>
                    <a:pt x="0" y="948106"/>
                  </a:lnTo>
                  <a:close/>
                </a:path>
              </a:pathLst>
            </a:custGeom>
            <a:solidFill>
              <a:srgbClr val="000000"/>
            </a:solidFill>
            <a:ln w="19050" cap="sq">
              <a:solidFill>
                <a:srgbClr val="FFFFFF"/>
              </a:solidFill>
              <a:prstDash val="solid"/>
              <a:miter/>
            </a:ln>
          </p:spPr>
        </p:sp>
        <p:sp>
          <p:nvSpPr>
            <p:cNvPr name="TextBox 11" id="11"/>
            <p:cNvSpPr txBox="true"/>
            <p:nvPr/>
          </p:nvSpPr>
          <p:spPr>
            <a:xfrm>
              <a:off x="0" y="-38100"/>
              <a:ext cx="795436" cy="98620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837425" y="9592463"/>
            <a:ext cx="719302" cy="621564"/>
          </a:xfrm>
          <a:prstGeom prst="rect">
            <a:avLst/>
          </a:prstGeom>
        </p:spPr>
        <p:txBody>
          <a:bodyPr anchor="t" rtlCol="false" tIns="0" lIns="0" bIns="0" rIns="0">
            <a:spAutoFit/>
          </a:bodyPr>
          <a:lstStyle/>
          <a:p>
            <a:pPr algn="l">
              <a:lnSpc>
                <a:spcPts val="4752"/>
              </a:lnSpc>
            </a:pPr>
            <a:r>
              <a:rPr lang="en-US" sz="4659">
                <a:solidFill>
                  <a:srgbClr val="FFFFFF"/>
                </a:solidFill>
                <a:latin typeface="Anton"/>
                <a:ea typeface="Anton"/>
                <a:cs typeface="Anton"/>
                <a:sym typeface="Anton"/>
              </a:rPr>
              <a:t>03</a:t>
            </a:r>
          </a:p>
        </p:txBody>
      </p:sp>
      <p:sp>
        <p:nvSpPr>
          <p:cNvPr name="Freeform 13" id="13"/>
          <p:cNvSpPr/>
          <p:nvPr/>
        </p:nvSpPr>
        <p:spPr>
          <a:xfrm flipH="false" flipV="false" rot="0">
            <a:off x="14387278" y="448690"/>
            <a:ext cx="3318726" cy="2201794"/>
          </a:xfrm>
          <a:custGeom>
            <a:avLst/>
            <a:gdLst/>
            <a:ahLst/>
            <a:cxnLst/>
            <a:rect r="r" b="b" t="t" l="l"/>
            <a:pathLst>
              <a:path h="2201794" w="3318726">
                <a:moveTo>
                  <a:pt x="0" y="0"/>
                </a:moveTo>
                <a:lnTo>
                  <a:pt x="3318725" y="0"/>
                </a:lnTo>
                <a:lnTo>
                  <a:pt x="3318725" y="2201794"/>
                </a:lnTo>
                <a:lnTo>
                  <a:pt x="0" y="2201794"/>
                </a:lnTo>
                <a:lnTo>
                  <a:pt x="0" y="0"/>
                </a:lnTo>
                <a:close/>
              </a:path>
            </a:pathLst>
          </a:custGeom>
          <a:blipFill>
            <a:blip r:embed="rId6"/>
            <a:stretch>
              <a:fillRect l="-6136" t="-10091" r="0" b="-10091"/>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3610504" y="3257674"/>
            <a:ext cx="3854419" cy="6203300"/>
            <a:chOff x="0" y="0"/>
            <a:chExt cx="620175" cy="998110"/>
          </a:xfrm>
        </p:grpSpPr>
        <p:sp>
          <p:nvSpPr>
            <p:cNvPr name="Freeform 4" id="4"/>
            <p:cNvSpPr/>
            <p:nvPr/>
          </p:nvSpPr>
          <p:spPr>
            <a:xfrm flipH="false" flipV="false" rot="0">
              <a:off x="0" y="0"/>
              <a:ext cx="620175" cy="998110"/>
            </a:xfrm>
            <a:custGeom>
              <a:avLst/>
              <a:gdLst/>
              <a:ahLst/>
              <a:cxnLst/>
              <a:rect r="r" b="b" t="t" l="l"/>
              <a:pathLst>
                <a:path h="998110" w="620175">
                  <a:moveTo>
                    <a:pt x="0" y="0"/>
                  </a:moveTo>
                  <a:lnTo>
                    <a:pt x="620175" y="0"/>
                  </a:lnTo>
                  <a:lnTo>
                    <a:pt x="620175" y="998110"/>
                  </a:lnTo>
                  <a:lnTo>
                    <a:pt x="0" y="998110"/>
                  </a:lnTo>
                  <a:close/>
                </a:path>
              </a:pathLst>
            </a:custGeom>
            <a:blipFill>
              <a:blip r:embed="rId3"/>
              <a:stretch>
                <a:fillRect l="-70704" t="0" r="-70704" b="0"/>
              </a:stretch>
            </a:blipFill>
            <a:ln w="28575" cap="sq">
              <a:solidFill>
                <a:srgbClr val="000000"/>
              </a:solidFill>
              <a:prstDash val="solid"/>
              <a:miter/>
            </a:ln>
          </p:spPr>
        </p:sp>
      </p:grpSp>
      <p:grpSp>
        <p:nvGrpSpPr>
          <p:cNvPr name="Group 5" id="5"/>
          <p:cNvGrpSpPr/>
          <p:nvPr/>
        </p:nvGrpSpPr>
        <p:grpSpPr>
          <a:xfrm rot="0">
            <a:off x="14109973" y="-1008828"/>
            <a:ext cx="2890470" cy="4075057"/>
            <a:chOff x="0" y="0"/>
            <a:chExt cx="761276" cy="1073266"/>
          </a:xfrm>
        </p:grpSpPr>
        <p:sp>
          <p:nvSpPr>
            <p:cNvPr name="Freeform 6" id="6"/>
            <p:cNvSpPr/>
            <p:nvPr/>
          </p:nvSpPr>
          <p:spPr>
            <a:xfrm flipH="false" flipV="false" rot="0">
              <a:off x="0" y="0"/>
              <a:ext cx="761276" cy="1073266"/>
            </a:xfrm>
            <a:custGeom>
              <a:avLst/>
              <a:gdLst/>
              <a:ahLst/>
              <a:cxnLst/>
              <a:rect r="r" b="b" t="t" l="l"/>
              <a:pathLst>
                <a:path h="1073266" w="761276">
                  <a:moveTo>
                    <a:pt x="0" y="0"/>
                  </a:moveTo>
                  <a:lnTo>
                    <a:pt x="761276" y="0"/>
                  </a:lnTo>
                  <a:lnTo>
                    <a:pt x="761276" y="1073266"/>
                  </a:lnTo>
                  <a:lnTo>
                    <a:pt x="0" y="1073266"/>
                  </a:lnTo>
                  <a:close/>
                </a:path>
              </a:pathLst>
            </a:custGeom>
            <a:solidFill>
              <a:srgbClr val="000000"/>
            </a:solidFill>
            <a:ln w="19050" cap="sq">
              <a:solidFill>
                <a:srgbClr val="FFFFFF"/>
              </a:solidFill>
              <a:prstDash val="solid"/>
              <a:miter/>
            </a:ln>
          </p:spPr>
        </p:sp>
        <p:sp>
          <p:nvSpPr>
            <p:cNvPr name="TextBox 7" id="7"/>
            <p:cNvSpPr txBox="true"/>
            <p:nvPr/>
          </p:nvSpPr>
          <p:spPr>
            <a:xfrm>
              <a:off x="0" y="-38100"/>
              <a:ext cx="761276" cy="11113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42438" y="715105"/>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42438" y="1636775"/>
            <a:ext cx="10699078" cy="1926919"/>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QUESTIONS</a:t>
            </a:r>
          </a:p>
        </p:txBody>
      </p:sp>
      <p:sp>
        <p:nvSpPr>
          <p:cNvPr name="TextBox 10" id="10"/>
          <p:cNvSpPr txBox="true"/>
          <p:nvPr/>
        </p:nvSpPr>
        <p:spPr>
          <a:xfrm rot="0">
            <a:off x="16640792" y="96654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04</a:t>
            </a:r>
          </a:p>
        </p:txBody>
      </p:sp>
      <p:grpSp>
        <p:nvGrpSpPr>
          <p:cNvPr name="Group 11" id="11"/>
          <p:cNvGrpSpPr/>
          <p:nvPr/>
        </p:nvGrpSpPr>
        <p:grpSpPr>
          <a:xfrm rot="0">
            <a:off x="607169" y="3611318"/>
            <a:ext cx="12571630" cy="6556944"/>
            <a:chOff x="0" y="0"/>
            <a:chExt cx="3311047" cy="1726932"/>
          </a:xfrm>
        </p:grpSpPr>
        <p:sp>
          <p:nvSpPr>
            <p:cNvPr name="Freeform 12" id="12"/>
            <p:cNvSpPr/>
            <p:nvPr/>
          </p:nvSpPr>
          <p:spPr>
            <a:xfrm flipH="false" flipV="false" rot="0">
              <a:off x="0" y="0"/>
              <a:ext cx="3311047" cy="1726932"/>
            </a:xfrm>
            <a:custGeom>
              <a:avLst/>
              <a:gdLst/>
              <a:ahLst/>
              <a:cxnLst/>
              <a:rect r="r" b="b" t="t" l="l"/>
              <a:pathLst>
                <a:path h="1726932" w="3311047">
                  <a:moveTo>
                    <a:pt x="10469" y="0"/>
                  </a:moveTo>
                  <a:lnTo>
                    <a:pt x="3300578" y="0"/>
                  </a:lnTo>
                  <a:cubicBezTo>
                    <a:pt x="3303354" y="0"/>
                    <a:pt x="3306017" y="1103"/>
                    <a:pt x="3307980" y="3066"/>
                  </a:cubicBezTo>
                  <a:cubicBezTo>
                    <a:pt x="3309944" y="5030"/>
                    <a:pt x="3311047" y="7692"/>
                    <a:pt x="3311047" y="10469"/>
                  </a:cubicBezTo>
                  <a:lnTo>
                    <a:pt x="3311047" y="1716463"/>
                  </a:lnTo>
                  <a:cubicBezTo>
                    <a:pt x="3311047" y="1719239"/>
                    <a:pt x="3309944" y="1721902"/>
                    <a:pt x="3307980" y="1723865"/>
                  </a:cubicBezTo>
                  <a:cubicBezTo>
                    <a:pt x="3306017" y="1725829"/>
                    <a:pt x="3303354" y="1726932"/>
                    <a:pt x="3300578" y="1726932"/>
                  </a:cubicBezTo>
                  <a:lnTo>
                    <a:pt x="10469" y="1726932"/>
                  </a:lnTo>
                  <a:cubicBezTo>
                    <a:pt x="4687" y="1726932"/>
                    <a:pt x="0" y="1722244"/>
                    <a:pt x="0" y="1716463"/>
                  </a:cubicBezTo>
                  <a:lnTo>
                    <a:pt x="0" y="10469"/>
                  </a:lnTo>
                  <a:cubicBezTo>
                    <a:pt x="0" y="7692"/>
                    <a:pt x="1103" y="5030"/>
                    <a:pt x="3066" y="3066"/>
                  </a:cubicBezTo>
                  <a:cubicBezTo>
                    <a:pt x="5030" y="1103"/>
                    <a:pt x="7692" y="0"/>
                    <a:pt x="10469" y="0"/>
                  </a:cubicBezTo>
                  <a:close/>
                </a:path>
              </a:pathLst>
            </a:custGeom>
            <a:solidFill>
              <a:srgbClr val="CF5F0E"/>
            </a:solidFill>
          </p:spPr>
        </p:sp>
        <p:sp>
          <p:nvSpPr>
            <p:cNvPr name="TextBox 13" id="13"/>
            <p:cNvSpPr txBox="true"/>
            <p:nvPr/>
          </p:nvSpPr>
          <p:spPr>
            <a:xfrm>
              <a:off x="0" y="-38100"/>
              <a:ext cx="3311047" cy="176503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607169" y="4066564"/>
            <a:ext cx="12150100" cy="6220436"/>
          </a:xfrm>
          <a:prstGeom prst="rect">
            <a:avLst/>
          </a:prstGeom>
        </p:spPr>
        <p:txBody>
          <a:bodyPr anchor="t" rtlCol="false" tIns="0" lIns="0" bIns="0" rIns="0">
            <a:spAutoFit/>
          </a:bodyPr>
          <a:lstStyle/>
          <a:p>
            <a:pPr algn="l" marL="856277" indent="-428139" lvl="1">
              <a:lnSpc>
                <a:spcPts val="4045"/>
              </a:lnSpc>
              <a:buFont typeface="Arial"/>
              <a:buChar char="•"/>
            </a:pPr>
            <a:r>
              <a:rPr lang="en-US" sz="3966">
                <a:solidFill>
                  <a:srgbClr val="000000"/>
                </a:solidFill>
                <a:latin typeface="TAN Tangkiwood"/>
                <a:ea typeface="TAN Tangkiwood"/>
                <a:cs typeface="TAN Tangkiwood"/>
                <a:sym typeface="TAN Tangkiwood"/>
              </a:rPr>
              <a:t>LIST ALL PRODUCTS WITH A DISCOUNTED PRICE BELOW ₹500.</a:t>
            </a:r>
          </a:p>
          <a:p>
            <a:pPr algn="l" marL="856277" indent="-428139" lvl="1">
              <a:lnSpc>
                <a:spcPts val="4045"/>
              </a:lnSpc>
              <a:buFont typeface="Arial"/>
              <a:buChar char="•"/>
            </a:pPr>
            <a:r>
              <a:rPr lang="en-US" sz="3966">
                <a:solidFill>
                  <a:srgbClr val="000000"/>
                </a:solidFill>
                <a:latin typeface="TAN Tangkiwood"/>
                <a:ea typeface="TAN Tangkiwood"/>
                <a:cs typeface="TAN Tangkiwood"/>
                <a:sym typeface="TAN Tangkiwood"/>
              </a:rPr>
              <a:t>FIND PRODUCTS WITH A DISCOUNT PERCENTAGE OF 50% OR MORE.</a:t>
            </a:r>
          </a:p>
          <a:p>
            <a:pPr algn="l" marL="856277" indent="-428139" lvl="1">
              <a:lnSpc>
                <a:spcPts val="4045"/>
              </a:lnSpc>
              <a:buFont typeface="Arial"/>
              <a:buChar char="•"/>
            </a:pPr>
            <a:r>
              <a:rPr lang="en-US" sz="3966">
                <a:solidFill>
                  <a:srgbClr val="000000"/>
                </a:solidFill>
                <a:latin typeface="TAN Tangkiwood"/>
                <a:ea typeface="TAN Tangkiwood"/>
                <a:cs typeface="TAN Tangkiwood"/>
                <a:sym typeface="TAN Tangkiwood"/>
              </a:rPr>
              <a:t>RETRIEVE ALL PRODUCTS WHERE THE NAME CONTAINS THE WORD "CABLE."</a:t>
            </a:r>
          </a:p>
          <a:p>
            <a:pPr algn="l" marL="856277" indent="-428139" lvl="1">
              <a:lnSpc>
                <a:spcPts val="4045"/>
              </a:lnSpc>
              <a:buFont typeface="Arial"/>
              <a:buChar char="•"/>
            </a:pPr>
            <a:r>
              <a:rPr lang="en-US" sz="3966">
                <a:solidFill>
                  <a:srgbClr val="000000"/>
                </a:solidFill>
                <a:latin typeface="TAN Tangkiwood"/>
                <a:ea typeface="TAN Tangkiwood"/>
                <a:cs typeface="TAN Tangkiwood"/>
                <a:sym typeface="TAN Tangkiwood"/>
              </a:rPr>
              <a:t>DISPLAY THE DIFFERENCE BETWEEN THE AVERAGE OF THE ACTUAL PRICE AND THE DISCOUNTED PRICE FOR EACH PRODUCT.</a:t>
            </a:r>
          </a:p>
          <a:p>
            <a:pPr algn="l" marL="856277" indent="-428139" lvl="1">
              <a:lnSpc>
                <a:spcPts val="4045"/>
              </a:lnSpc>
              <a:buFont typeface="Arial"/>
              <a:buChar char="•"/>
            </a:pPr>
            <a:r>
              <a:rPr lang="en-US" sz="3966">
                <a:solidFill>
                  <a:srgbClr val="000000"/>
                </a:solidFill>
                <a:latin typeface="TAN Tangkiwood"/>
                <a:ea typeface="TAN Tangkiwood"/>
                <a:cs typeface="TAN Tangkiwood"/>
                <a:sym typeface="TAN Tangkiwood"/>
              </a:rPr>
              <a:t>QUERY REVIEWS THAT MENTION "FAST CHARGING" IN THEIR CONTENT.</a:t>
            </a:r>
          </a:p>
          <a:p>
            <a:pPr algn="l">
              <a:lnSpc>
                <a:spcPts val="3646"/>
              </a:lnSpc>
            </a:pPr>
          </a:p>
        </p:txBody>
      </p:sp>
      <p:sp>
        <p:nvSpPr>
          <p:cNvPr name="Freeform 15" id="15"/>
          <p:cNvSpPr/>
          <p:nvPr/>
        </p:nvSpPr>
        <p:spPr>
          <a:xfrm flipH="false" flipV="false" rot="0">
            <a:off x="13878350" y="455952"/>
            <a:ext cx="3318726" cy="2201794"/>
          </a:xfrm>
          <a:custGeom>
            <a:avLst/>
            <a:gdLst/>
            <a:ahLst/>
            <a:cxnLst/>
            <a:rect r="r" b="b" t="t" l="l"/>
            <a:pathLst>
              <a:path h="2201794" w="3318726">
                <a:moveTo>
                  <a:pt x="0" y="0"/>
                </a:moveTo>
                <a:lnTo>
                  <a:pt x="3318726" y="0"/>
                </a:lnTo>
                <a:lnTo>
                  <a:pt x="3318726" y="2201794"/>
                </a:lnTo>
                <a:lnTo>
                  <a:pt x="0" y="2201794"/>
                </a:lnTo>
                <a:lnTo>
                  <a:pt x="0" y="0"/>
                </a:lnTo>
                <a:close/>
              </a:path>
            </a:pathLst>
          </a:custGeom>
          <a:blipFill>
            <a:blip r:embed="rId6"/>
            <a:stretch>
              <a:fillRect l="-6136" t="-10091" r="0" b="-10091"/>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grpSp>
        <p:nvGrpSpPr>
          <p:cNvPr name="Group 3" id="3"/>
          <p:cNvGrpSpPr/>
          <p:nvPr/>
        </p:nvGrpSpPr>
        <p:grpSpPr>
          <a:xfrm rot="0">
            <a:off x="13610504" y="3257674"/>
            <a:ext cx="3854419" cy="6203300"/>
            <a:chOff x="0" y="0"/>
            <a:chExt cx="620175" cy="998110"/>
          </a:xfrm>
        </p:grpSpPr>
        <p:sp>
          <p:nvSpPr>
            <p:cNvPr name="Freeform 4" id="4"/>
            <p:cNvSpPr/>
            <p:nvPr/>
          </p:nvSpPr>
          <p:spPr>
            <a:xfrm flipH="false" flipV="false" rot="0">
              <a:off x="0" y="0"/>
              <a:ext cx="620175" cy="998110"/>
            </a:xfrm>
            <a:custGeom>
              <a:avLst/>
              <a:gdLst/>
              <a:ahLst/>
              <a:cxnLst/>
              <a:rect r="r" b="b" t="t" l="l"/>
              <a:pathLst>
                <a:path h="998110" w="620175">
                  <a:moveTo>
                    <a:pt x="0" y="0"/>
                  </a:moveTo>
                  <a:lnTo>
                    <a:pt x="620175" y="0"/>
                  </a:lnTo>
                  <a:lnTo>
                    <a:pt x="620175" y="998110"/>
                  </a:lnTo>
                  <a:lnTo>
                    <a:pt x="0" y="998110"/>
                  </a:lnTo>
                  <a:close/>
                </a:path>
              </a:pathLst>
            </a:custGeom>
            <a:blipFill>
              <a:blip r:embed="rId3"/>
              <a:stretch>
                <a:fillRect l="-70704" t="0" r="-70704" b="0"/>
              </a:stretch>
            </a:blipFill>
            <a:ln w="28575" cap="sq">
              <a:solidFill>
                <a:srgbClr val="000000"/>
              </a:solidFill>
              <a:prstDash val="solid"/>
              <a:miter/>
            </a:ln>
          </p:spPr>
        </p:sp>
      </p:grpSp>
      <p:grpSp>
        <p:nvGrpSpPr>
          <p:cNvPr name="Group 5" id="5"/>
          <p:cNvGrpSpPr/>
          <p:nvPr/>
        </p:nvGrpSpPr>
        <p:grpSpPr>
          <a:xfrm rot="0">
            <a:off x="14109973" y="-1008828"/>
            <a:ext cx="2890470" cy="4075057"/>
            <a:chOff x="0" y="0"/>
            <a:chExt cx="761276" cy="1073266"/>
          </a:xfrm>
        </p:grpSpPr>
        <p:sp>
          <p:nvSpPr>
            <p:cNvPr name="Freeform 6" id="6"/>
            <p:cNvSpPr/>
            <p:nvPr/>
          </p:nvSpPr>
          <p:spPr>
            <a:xfrm flipH="false" flipV="false" rot="0">
              <a:off x="0" y="0"/>
              <a:ext cx="761276" cy="1073266"/>
            </a:xfrm>
            <a:custGeom>
              <a:avLst/>
              <a:gdLst/>
              <a:ahLst/>
              <a:cxnLst/>
              <a:rect r="r" b="b" t="t" l="l"/>
              <a:pathLst>
                <a:path h="1073266" w="761276">
                  <a:moveTo>
                    <a:pt x="0" y="0"/>
                  </a:moveTo>
                  <a:lnTo>
                    <a:pt x="761276" y="0"/>
                  </a:lnTo>
                  <a:lnTo>
                    <a:pt x="761276" y="1073266"/>
                  </a:lnTo>
                  <a:lnTo>
                    <a:pt x="0" y="1073266"/>
                  </a:lnTo>
                  <a:close/>
                </a:path>
              </a:pathLst>
            </a:custGeom>
            <a:solidFill>
              <a:srgbClr val="000000"/>
            </a:solidFill>
            <a:ln w="19050" cap="sq">
              <a:solidFill>
                <a:srgbClr val="FFFFFF"/>
              </a:solidFill>
              <a:prstDash val="solid"/>
              <a:miter/>
            </a:ln>
          </p:spPr>
        </p:sp>
        <p:sp>
          <p:nvSpPr>
            <p:cNvPr name="TextBox 7" id="7"/>
            <p:cNvSpPr txBox="true"/>
            <p:nvPr/>
          </p:nvSpPr>
          <p:spPr>
            <a:xfrm>
              <a:off x="0" y="-38100"/>
              <a:ext cx="761276" cy="1111366"/>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42438" y="715105"/>
            <a:ext cx="1567977" cy="627191"/>
          </a:xfrm>
          <a:custGeom>
            <a:avLst/>
            <a:gdLst/>
            <a:ahLst/>
            <a:cxnLst/>
            <a:rect r="r" b="b" t="t" l="l"/>
            <a:pathLst>
              <a:path h="627191" w="1567977">
                <a:moveTo>
                  <a:pt x="0" y="0"/>
                </a:moveTo>
                <a:lnTo>
                  <a:pt x="1567977" y="0"/>
                </a:lnTo>
                <a:lnTo>
                  <a:pt x="1567977" y="627190"/>
                </a:lnTo>
                <a:lnTo>
                  <a:pt x="0" y="627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442438" y="1636775"/>
            <a:ext cx="10699078" cy="1926919"/>
          </a:xfrm>
          <a:prstGeom prst="rect">
            <a:avLst/>
          </a:prstGeom>
        </p:spPr>
        <p:txBody>
          <a:bodyPr anchor="t" rtlCol="false" tIns="0" lIns="0" bIns="0" rIns="0">
            <a:spAutoFit/>
          </a:bodyPr>
          <a:lstStyle/>
          <a:p>
            <a:pPr algn="l">
              <a:lnSpc>
                <a:spcPts val="14577"/>
              </a:lnSpc>
            </a:pPr>
            <a:r>
              <a:rPr lang="en-US" sz="14292">
                <a:solidFill>
                  <a:srgbClr val="CF5F0E"/>
                </a:solidFill>
                <a:latin typeface="Anton"/>
                <a:ea typeface="Anton"/>
                <a:cs typeface="Anton"/>
                <a:sym typeface="Anton"/>
              </a:rPr>
              <a:t>QUESTIONS</a:t>
            </a:r>
          </a:p>
        </p:txBody>
      </p:sp>
      <p:sp>
        <p:nvSpPr>
          <p:cNvPr name="TextBox 10" id="10"/>
          <p:cNvSpPr txBox="true"/>
          <p:nvPr/>
        </p:nvSpPr>
        <p:spPr>
          <a:xfrm rot="0">
            <a:off x="16640792" y="9665436"/>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05</a:t>
            </a:r>
          </a:p>
        </p:txBody>
      </p:sp>
      <p:grpSp>
        <p:nvGrpSpPr>
          <p:cNvPr name="Group 11" id="11"/>
          <p:cNvGrpSpPr/>
          <p:nvPr/>
        </p:nvGrpSpPr>
        <p:grpSpPr>
          <a:xfrm rot="0">
            <a:off x="607169" y="3611318"/>
            <a:ext cx="12571630" cy="6556944"/>
            <a:chOff x="0" y="0"/>
            <a:chExt cx="3311047" cy="1726932"/>
          </a:xfrm>
        </p:grpSpPr>
        <p:sp>
          <p:nvSpPr>
            <p:cNvPr name="Freeform 12" id="12"/>
            <p:cNvSpPr/>
            <p:nvPr/>
          </p:nvSpPr>
          <p:spPr>
            <a:xfrm flipH="false" flipV="false" rot="0">
              <a:off x="0" y="0"/>
              <a:ext cx="3311047" cy="1726932"/>
            </a:xfrm>
            <a:custGeom>
              <a:avLst/>
              <a:gdLst/>
              <a:ahLst/>
              <a:cxnLst/>
              <a:rect r="r" b="b" t="t" l="l"/>
              <a:pathLst>
                <a:path h="1726932" w="3311047">
                  <a:moveTo>
                    <a:pt x="10469" y="0"/>
                  </a:moveTo>
                  <a:lnTo>
                    <a:pt x="3300578" y="0"/>
                  </a:lnTo>
                  <a:cubicBezTo>
                    <a:pt x="3303354" y="0"/>
                    <a:pt x="3306017" y="1103"/>
                    <a:pt x="3307980" y="3066"/>
                  </a:cubicBezTo>
                  <a:cubicBezTo>
                    <a:pt x="3309944" y="5030"/>
                    <a:pt x="3311047" y="7692"/>
                    <a:pt x="3311047" y="10469"/>
                  </a:cubicBezTo>
                  <a:lnTo>
                    <a:pt x="3311047" y="1716463"/>
                  </a:lnTo>
                  <a:cubicBezTo>
                    <a:pt x="3311047" y="1719239"/>
                    <a:pt x="3309944" y="1721902"/>
                    <a:pt x="3307980" y="1723865"/>
                  </a:cubicBezTo>
                  <a:cubicBezTo>
                    <a:pt x="3306017" y="1725829"/>
                    <a:pt x="3303354" y="1726932"/>
                    <a:pt x="3300578" y="1726932"/>
                  </a:cubicBezTo>
                  <a:lnTo>
                    <a:pt x="10469" y="1726932"/>
                  </a:lnTo>
                  <a:cubicBezTo>
                    <a:pt x="4687" y="1726932"/>
                    <a:pt x="0" y="1722244"/>
                    <a:pt x="0" y="1716463"/>
                  </a:cubicBezTo>
                  <a:lnTo>
                    <a:pt x="0" y="10469"/>
                  </a:lnTo>
                  <a:cubicBezTo>
                    <a:pt x="0" y="7692"/>
                    <a:pt x="1103" y="5030"/>
                    <a:pt x="3066" y="3066"/>
                  </a:cubicBezTo>
                  <a:cubicBezTo>
                    <a:pt x="5030" y="1103"/>
                    <a:pt x="7692" y="0"/>
                    <a:pt x="10469" y="0"/>
                  </a:cubicBezTo>
                  <a:close/>
                </a:path>
              </a:pathLst>
            </a:custGeom>
            <a:solidFill>
              <a:srgbClr val="CF5F0E"/>
            </a:solidFill>
          </p:spPr>
        </p:sp>
        <p:sp>
          <p:nvSpPr>
            <p:cNvPr name="TextBox 13" id="13"/>
            <p:cNvSpPr txBox="true"/>
            <p:nvPr/>
          </p:nvSpPr>
          <p:spPr>
            <a:xfrm>
              <a:off x="0" y="-38100"/>
              <a:ext cx="3311047" cy="1765032"/>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63401" y="3940012"/>
            <a:ext cx="12400319" cy="6665297"/>
          </a:xfrm>
          <a:prstGeom prst="rect">
            <a:avLst/>
          </a:prstGeom>
        </p:spPr>
        <p:txBody>
          <a:bodyPr anchor="t" rtlCol="false" tIns="0" lIns="0" bIns="0" rIns="0">
            <a:spAutoFit/>
          </a:bodyPr>
          <a:lstStyle/>
          <a:p>
            <a:pPr algn="l" marL="999958" indent="-499979" lvl="1">
              <a:lnSpc>
                <a:spcPts val="4724"/>
              </a:lnSpc>
              <a:buFont typeface="Arial"/>
              <a:buChar char="•"/>
            </a:pPr>
            <a:r>
              <a:rPr lang="en-US" sz="4631">
                <a:solidFill>
                  <a:srgbClr val="000000"/>
                </a:solidFill>
                <a:latin typeface="TAN Tangkiwood"/>
                <a:ea typeface="TAN Tangkiwood"/>
                <a:cs typeface="TAN Tangkiwood"/>
                <a:sym typeface="TAN Tangkiwood"/>
              </a:rPr>
              <a:t>LIST IDENTIFY PRODUCTS WITH A DISCOUNT PERCENTAGE BETWEEN 20% AND 40%.</a:t>
            </a:r>
          </a:p>
          <a:p>
            <a:pPr algn="l" marL="999958" indent="-499979" lvl="1">
              <a:lnSpc>
                <a:spcPts val="4724"/>
              </a:lnSpc>
              <a:buFont typeface="Arial"/>
              <a:buChar char="•"/>
            </a:pPr>
            <a:r>
              <a:rPr lang="en-US" sz="4631">
                <a:solidFill>
                  <a:srgbClr val="000000"/>
                </a:solidFill>
                <a:latin typeface="TAN Tangkiwood"/>
                <a:ea typeface="TAN Tangkiwood"/>
                <a:cs typeface="TAN Tangkiwood"/>
                <a:sym typeface="TAN Tangkiwood"/>
              </a:rPr>
              <a:t>FIND PRODUCTS THAT HAVE AN ACTUAL PRICE ABOVE ₹1,000 AND ARE RATED 4 STARS OR ABOVE.</a:t>
            </a:r>
          </a:p>
          <a:p>
            <a:pPr algn="l" marL="999958" indent="-499979" lvl="1">
              <a:lnSpc>
                <a:spcPts val="4724"/>
              </a:lnSpc>
              <a:buFont typeface="Arial"/>
              <a:buChar char="•"/>
            </a:pPr>
            <a:r>
              <a:rPr lang="en-US" sz="4631">
                <a:solidFill>
                  <a:srgbClr val="000000"/>
                </a:solidFill>
                <a:latin typeface="TAN Tangkiwood"/>
                <a:ea typeface="TAN Tangkiwood"/>
                <a:cs typeface="TAN Tangkiwood"/>
                <a:sym typeface="TAN Tangkiwood"/>
              </a:rPr>
              <a:t>FIND PRODUCTS WHERE THE DISCOUNTED PRICE ENDS WITH A 9</a:t>
            </a:r>
          </a:p>
          <a:p>
            <a:pPr algn="l" marL="999958" indent="-499979" lvl="1">
              <a:lnSpc>
                <a:spcPts val="4724"/>
              </a:lnSpc>
              <a:buFont typeface="Arial"/>
              <a:buChar char="•"/>
            </a:pPr>
            <a:r>
              <a:rPr lang="en-US" sz="4631">
                <a:solidFill>
                  <a:srgbClr val="000000"/>
                </a:solidFill>
                <a:latin typeface="TAN Tangkiwood"/>
                <a:ea typeface="TAN Tangkiwood"/>
                <a:cs typeface="TAN Tangkiwood"/>
                <a:sym typeface="TAN Tangkiwood"/>
              </a:rPr>
              <a:t>DISPLAY REVIEW CONTENTS THAT CONTAINS WORDS LIKE WORST, WASTE, POOR, OR NOT GOOD.</a:t>
            </a:r>
          </a:p>
          <a:p>
            <a:pPr algn="l" marL="999958" indent="-499979" lvl="1">
              <a:lnSpc>
                <a:spcPts val="4724"/>
              </a:lnSpc>
              <a:buFont typeface="Arial"/>
              <a:buChar char="•"/>
            </a:pPr>
            <a:r>
              <a:rPr lang="en-US" sz="4631">
                <a:solidFill>
                  <a:srgbClr val="000000"/>
                </a:solidFill>
                <a:latin typeface="TAN Tangkiwood"/>
                <a:ea typeface="TAN Tangkiwood"/>
                <a:cs typeface="TAN Tangkiwood"/>
                <a:sym typeface="TAN Tangkiwood"/>
              </a:rPr>
              <a:t>LIST ALL PRODUCTS WHERE THE CATEGORY INCLUDES "ACCESSORIES."</a:t>
            </a:r>
          </a:p>
          <a:p>
            <a:pPr algn="l">
              <a:lnSpc>
                <a:spcPts val="4724"/>
              </a:lnSpc>
            </a:pPr>
          </a:p>
        </p:txBody>
      </p:sp>
      <p:sp>
        <p:nvSpPr>
          <p:cNvPr name="Freeform 15" id="15"/>
          <p:cNvSpPr/>
          <p:nvPr/>
        </p:nvSpPr>
        <p:spPr>
          <a:xfrm flipH="false" flipV="false" rot="0">
            <a:off x="13878350" y="455952"/>
            <a:ext cx="3318726" cy="2201794"/>
          </a:xfrm>
          <a:custGeom>
            <a:avLst/>
            <a:gdLst/>
            <a:ahLst/>
            <a:cxnLst/>
            <a:rect r="r" b="b" t="t" l="l"/>
            <a:pathLst>
              <a:path h="2201794" w="3318726">
                <a:moveTo>
                  <a:pt x="0" y="0"/>
                </a:moveTo>
                <a:lnTo>
                  <a:pt x="3318726" y="0"/>
                </a:lnTo>
                <a:lnTo>
                  <a:pt x="3318726" y="2201794"/>
                </a:lnTo>
                <a:lnTo>
                  <a:pt x="0" y="2201794"/>
                </a:lnTo>
                <a:lnTo>
                  <a:pt x="0" y="0"/>
                </a:lnTo>
                <a:close/>
              </a:path>
            </a:pathLst>
          </a:custGeom>
          <a:blipFill>
            <a:blip r:embed="rId6"/>
            <a:stretch>
              <a:fillRect l="-6136" t="-10091" r="0" b="-1009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9607" y="3469732"/>
            <a:ext cx="11221785" cy="1084352"/>
          </a:xfrm>
          <a:custGeom>
            <a:avLst/>
            <a:gdLst/>
            <a:ahLst/>
            <a:cxnLst/>
            <a:rect r="r" b="b" t="t" l="l"/>
            <a:pathLst>
              <a:path h="1084352" w="11221785">
                <a:moveTo>
                  <a:pt x="0" y="0"/>
                </a:moveTo>
                <a:lnTo>
                  <a:pt x="11221785" y="0"/>
                </a:lnTo>
                <a:lnTo>
                  <a:pt x="11221785" y="1084352"/>
                </a:lnTo>
                <a:lnTo>
                  <a:pt x="0" y="1084352"/>
                </a:lnTo>
                <a:lnTo>
                  <a:pt x="0" y="0"/>
                </a:lnTo>
                <a:close/>
              </a:path>
            </a:pathLst>
          </a:custGeom>
          <a:blipFill>
            <a:blip r:embed="rId5"/>
            <a:stretch>
              <a:fillRect l="0" t="0" r="0" b="0"/>
            </a:stretch>
          </a:blipFill>
        </p:spPr>
      </p:sp>
      <p:sp>
        <p:nvSpPr>
          <p:cNvPr name="Freeform 12" id="12"/>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6"/>
            <a:stretch>
              <a:fillRect l="-2042" t="-10154" r="0" b="-10154"/>
            </a:stretch>
          </a:blipFill>
        </p:spPr>
      </p:sp>
      <p:sp>
        <p:nvSpPr>
          <p:cNvPr name="Freeform 13" id="13"/>
          <p:cNvSpPr/>
          <p:nvPr/>
        </p:nvSpPr>
        <p:spPr>
          <a:xfrm flipH="false" flipV="false" rot="0">
            <a:off x="2636034" y="5546893"/>
            <a:ext cx="5823651" cy="4418696"/>
          </a:xfrm>
          <a:custGeom>
            <a:avLst/>
            <a:gdLst/>
            <a:ahLst/>
            <a:cxnLst/>
            <a:rect r="r" b="b" t="t" l="l"/>
            <a:pathLst>
              <a:path h="4418696" w="5823651">
                <a:moveTo>
                  <a:pt x="0" y="0"/>
                </a:moveTo>
                <a:lnTo>
                  <a:pt x="5823652" y="0"/>
                </a:lnTo>
                <a:lnTo>
                  <a:pt x="5823652" y="4418696"/>
                </a:lnTo>
                <a:lnTo>
                  <a:pt x="0" y="4418696"/>
                </a:lnTo>
                <a:lnTo>
                  <a:pt x="0" y="0"/>
                </a:lnTo>
                <a:close/>
              </a:path>
            </a:pathLst>
          </a:custGeom>
          <a:blipFill>
            <a:blip r:embed="rId7">
              <a:alphaModFix amt="31999"/>
            </a:blip>
            <a:stretch>
              <a:fillRect l="0" t="0" r="0" b="0"/>
            </a:stretch>
          </a:blipFill>
        </p:spPr>
      </p:sp>
      <p:sp>
        <p:nvSpPr>
          <p:cNvPr name="TextBox 14" id="14"/>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06</a:t>
            </a:r>
          </a:p>
        </p:txBody>
      </p:sp>
      <p:sp>
        <p:nvSpPr>
          <p:cNvPr name="TextBox 15" id="15"/>
          <p:cNvSpPr txBox="true"/>
          <p:nvPr/>
        </p:nvSpPr>
        <p:spPr>
          <a:xfrm rot="0">
            <a:off x="574887" y="370335"/>
            <a:ext cx="9945946" cy="2525556"/>
          </a:xfrm>
          <a:prstGeom prst="rect">
            <a:avLst/>
          </a:prstGeom>
        </p:spPr>
        <p:txBody>
          <a:bodyPr anchor="t" rtlCol="false" tIns="0" lIns="0" bIns="0" rIns="0">
            <a:spAutoFit/>
          </a:bodyPr>
          <a:lstStyle/>
          <a:p>
            <a:pPr algn="ctr">
              <a:lnSpc>
                <a:spcPts val="6746"/>
              </a:lnSpc>
            </a:pPr>
            <a:r>
              <a:rPr lang="en-US" sz="4818">
                <a:solidFill>
                  <a:srgbClr val="FDFDFD"/>
                </a:solidFill>
                <a:latin typeface="Bangers"/>
                <a:ea typeface="Bangers"/>
                <a:cs typeface="Bangers"/>
                <a:sym typeface="Bangers"/>
              </a:rPr>
              <a:t> List all products with a discounted price below ₹500.</a:t>
            </a:r>
          </a:p>
          <a:p>
            <a:pPr algn="ctr">
              <a:lnSpc>
                <a:spcPts val="6746"/>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0" y="4373821"/>
            <a:ext cx="11371392" cy="1539359"/>
          </a:xfrm>
          <a:custGeom>
            <a:avLst/>
            <a:gdLst/>
            <a:ahLst/>
            <a:cxnLst/>
            <a:rect r="r" b="b" t="t" l="l"/>
            <a:pathLst>
              <a:path h="1539359" w="11371392">
                <a:moveTo>
                  <a:pt x="0" y="0"/>
                </a:moveTo>
                <a:lnTo>
                  <a:pt x="11371392" y="0"/>
                </a:lnTo>
                <a:lnTo>
                  <a:pt x="11371392" y="1539358"/>
                </a:lnTo>
                <a:lnTo>
                  <a:pt x="0" y="1539358"/>
                </a:lnTo>
                <a:lnTo>
                  <a:pt x="0" y="0"/>
                </a:lnTo>
                <a:close/>
              </a:path>
            </a:pathLst>
          </a:custGeom>
          <a:blipFill>
            <a:blip r:embed="rId6"/>
            <a:stretch>
              <a:fillRect l="0" t="0" r="0" b="0"/>
            </a:stretch>
          </a:blipFill>
        </p:spPr>
      </p:sp>
      <p:sp>
        <p:nvSpPr>
          <p:cNvPr name="Freeform 13" id="13"/>
          <p:cNvSpPr/>
          <p:nvPr/>
        </p:nvSpPr>
        <p:spPr>
          <a:xfrm flipH="false" flipV="false" rot="0">
            <a:off x="3957129" y="6518152"/>
            <a:ext cx="4077486" cy="3093793"/>
          </a:xfrm>
          <a:custGeom>
            <a:avLst/>
            <a:gdLst/>
            <a:ahLst/>
            <a:cxnLst/>
            <a:rect r="r" b="b" t="t" l="l"/>
            <a:pathLst>
              <a:path h="3093793" w="4077486">
                <a:moveTo>
                  <a:pt x="0" y="0"/>
                </a:moveTo>
                <a:lnTo>
                  <a:pt x="4077486" y="0"/>
                </a:lnTo>
                <a:lnTo>
                  <a:pt x="4077486" y="3093792"/>
                </a:lnTo>
                <a:lnTo>
                  <a:pt x="0" y="3093792"/>
                </a:lnTo>
                <a:lnTo>
                  <a:pt x="0" y="0"/>
                </a:lnTo>
                <a:close/>
              </a:path>
            </a:pathLst>
          </a:custGeom>
          <a:blipFill>
            <a:blip r:embed="rId7">
              <a:alphaModFix amt="27000"/>
            </a:blip>
            <a:stretch>
              <a:fillRect l="0" t="0" r="0" b="0"/>
            </a:stretch>
          </a:blipFill>
        </p:spPr>
      </p:sp>
      <p:sp>
        <p:nvSpPr>
          <p:cNvPr name="TextBox 14" id="14"/>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07</a:t>
            </a:r>
          </a:p>
        </p:txBody>
      </p:sp>
      <p:sp>
        <p:nvSpPr>
          <p:cNvPr name="TextBox 15" id="15"/>
          <p:cNvSpPr txBox="true"/>
          <p:nvPr/>
        </p:nvSpPr>
        <p:spPr>
          <a:xfrm rot="0">
            <a:off x="0" y="370335"/>
            <a:ext cx="11371392" cy="2481958"/>
          </a:xfrm>
          <a:prstGeom prst="rect">
            <a:avLst/>
          </a:prstGeom>
        </p:spPr>
        <p:txBody>
          <a:bodyPr anchor="t" rtlCol="false" tIns="0" lIns="0" bIns="0" rIns="0">
            <a:spAutoFit/>
          </a:bodyPr>
          <a:lstStyle/>
          <a:p>
            <a:pPr algn="ctr">
              <a:lnSpc>
                <a:spcPts val="6624"/>
              </a:lnSpc>
            </a:pPr>
            <a:r>
              <a:rPr lang="en-US" sz="4731">
                <a:solidFill>
                  <a:srgbClr val="FDFDFD"/>
                </a:solidFill>
                <a:latin typeface="Bangers"/>
                <a:ea typeface="Bangers"/>
                <a:cs typeface="Bangers"/>
                <a:sym typeface="Bangers"/>
              </a:rPr>
              <a:t> Find products with a discount percentage of 50% or more.</a:t>
            </a:r>
          </a:p>
          <a:p>
            <a:pPr algn="ctr">
              <a:lnSpc>
                <a:spcPts val="662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405977" y="4084658"/>
            <a:ext cx="9134115" cy="2787772"/>
          </a:xfrm>
          <a:custGeom>
            <a:avLst/>
            <a:gdLst/>
            <a:ahLst/>
            <a:cxnLst/>
            <a:rect r="r" b="b" t="t" l="l"/>
            <a:pathLst>
              <a:path h="2787772" w="9134115">
                <a:moveTo>
                  <a:pt x="0" y="0"/>
                </a:moveTo>
                <a:lnTo>
                  <a:pt x="9134115" y="0"/>
                </a:lnTo>
                <a:lnTo>
                  <a:pt x="9134115" y="2787772"/>
                </a:lnTo>
                <a:lnTo>
                  <a:pt x="0" y="2787772"/>
                </a:lnTo>
                <a:lnTo>
                  <a:pt x="0" y="0"/>
                </a:lnTo>
                <a:close/>
              </a:path>
            </a:pathLst>
          </a:custGeom>
          <a:blipFill>
            <a:blip r:embed="rId6"/>
            <a:stretch>
              <a:fillRect l="0" t="0" r="0" b="-20054"/>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08</a:t>
            </a:r>
          </a:p>
        </p:txBody>
      </p:sp>
      <p:sp>
        <p:nvSpPr>
          <p:cNvPr name="TextBox 14" id="14"/>
          <p:cNvSpPr txBox="true"/>
          <p:nvPr/>
        </p:nvSpPr>
        <p:spPr>
          <a:xfrm rot="0">
            <a:off x="-395967" y="198218"/>
            <a:ext cx="12163325" cy="1757079"/>
          </a:xfrm>
          <a:prstGeom prst="rect">
            <a:avLst/>
          </a:prstGeom>
        </p:spPr>
        <p:txBody>
          <a:bodyPr anchor="t" rtlCol="false" tIns="0" lIns="0" bIns="0" rIns="0">
            <a:spAutoFit/>
          </a:bodyPr>
          <a:lstStyle/>
          <a:p>
            <a:pPr algn="ctr">
              <a:lnSpc>
                <a:spcPts val="7086"/>
              </a:lnSpc>
            </a:pPr>
            <a:r>
              <a:rPr lang="en-US" sz="5061">
                <a:solidFill>
                  <a:srgbClr val="FDFDFD"/>
                </a:solidFill>
                <a:latin typeface="Bangers"/>
                <a:ea typeface="Bangers"/>
                <a:cs typeface="Bangers"/>
                <a:sym typeface="Bangers"/>
              </a:rPr>
              <a:t>Retrieve all products where the name contains the word "Cable."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371392" y="-514350"/>
            <a:ext cx="7578309" cy="12544868"/>
            <a:chOff x="0" y="0"/>
            <a:chExt cx="1995933" cy="3303998"/>
          </a:xfrm>
        </p:grpSpPr>
        <p:sp>
          <p:nvSpPr>
            <p:cNvPr name="Freeform 3" id="3"/>
            <p:cNvSpPr/>
            <p:nvPr/>
          </p:nvSpPr>
          <p:spPr>
            <a:xfrm flipH="false" flipV="false" rot="0">
              <a:off x="0" y="0"/>
              <a:ext cx="1995933" cy="3303998"/>
            </a:xfrm>
            <a:custGeom>
              <a:avLst/>
              <a:gdLst/>
              <a:ahLst/>
              <a:cxnLst/>
              <a:rect r="r" b="b" t="t" l="l"/>
              <a:pathLst>
                <a:path h="3303998" w="1995933">
                  <a:moveTo>
                    <a:pt x="0" y="0"/>
                  </a:moveTo>
                  <a:lnTo>
                    <a:pt x="1995933" y="0"/>
                  </a:lnTo>
                  <a:lnTo>
                    <a:pt x="1995933" y="3303998"/>
                  </a:lnTo>
                  <a:lnTo>
                    <a:pt x="0" y="3303998"/>
                  </a:lnTo>
                  <a:close/>
                </a:path>
              </a:pathLst>
            </a:custGeom>
            <a:solidFill>
              <a:srgbClr val="CF5F0E"/>
            </a:solidFill>
          </p:spPr>
        </p:sp>
        <p:sp>
          <p:nvSpPr>
            <p:cNvPr name="TextBox 4" id="4"/>
            <p:cNvSpPr txBox="true"/>
            <p:nvPr/>
          </p:nvSpPr>
          <p:spPr>
            <a:xfrm>
              <a:off x="0" y="-38100"/>
              <a:ext cx="1995933" cy="334209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447338" y="3469732"/>
            <a:ext cx="5171613" cy="5483861"/>
            <a:chOff x="0" y="0"/>
            <a:chExt cx="941278" cy="998110"/>
          </a:xfrm>
        </p:grpSpPr>
        <p:sp>
          <p:nvSpPr>
            <p:cNvPr name="Freeform 6" id="6"/>
            <p:cNvSpPr/>
            <p:nvPr/>
          </p:nvSpPr>
          <p:spPr>
            <a:xfrm flipH="false" flipV="false" rot="0">
              <a:off x="0" y="0"/>
              <a:ext cx="941278" cy="998110"/>
            </a:xfrm>
            <a:custGeom>
              <a:avLst/>
              <a:gdLst/>
              <a:ahLst/>
              <a:cxnLst/>
              <a:rect r="r" b="b" t="t" l="l"/>
              <a:pathLst>
                <a:path h="998110" w="941278">
                  <a:moveTo>
                    <a:pt x="0" y="0"/>
                  </a:moveTo>
                  <a:lnTo>
                    <a:pt x="941278" y="0"/>
                  </a:lnTo>
                  <a:lnTo>
                    <a:pt x="941278" y="998110"/>
                  </a:lnTo>
                  <a:lnTo>
                    <a:pt x="0" y="998110"/>
                  </a:lnTo>
                  <a:close/>
                </a:path>
              </a:pathLst>
            </a:custGeom>
            <a:blipFill>
              <a:blip r:embed="rId2"/>
              <a:stretch>
                <a:fillRect l="-21526" t="0" r="-21526" b="0"/>
              </a:stretch>
            </a:blipFill>
            <a:ln w="28575" cap="sq">
              <a:solidFill>
                <a:srgbClr val="000000"/>
              </a:solidFill>
              <a:prstDash val="solid"/>
              <a:miter/>
            </a:ln>
          </p:spPr>
        </p:sp>
      </p:grpSp>
      <p:grpSp>
        <p:nvGrpSpPr>
          <p:cNvPr name="Group 7" id="7"/>
          <p:cNvGrpSpPr/>
          <p:nvPr/>
        </p:nvGrpSpPr>
        <p:grpSpPr>
          <a:xfrm rot="0">
            <a:off x="14729938" y="-1085948"/>
            <a:ext cx="3322216" cy="4250880"/>
            <a:chOff x="0" y="0"/>
            <a:chExt cx="874987" cy="1119573"/>
          </a:xfrm>
        </p:grpSpPr>
        <p:sp>
          <p:nvSpPr>
            <p:cNvPr name="Freeform 8" id="8"/>
            <p:cNvSpPr/>
            <p:nvPr/>
          </p:nvSpPr>
          <p:spPr>
            <a:xfrm flipH="false" flipV="false" rot="0">
              <a:off x="0" y="0"/>
              <a:ext cx="874987" cy="1119573"/>
            </a:xfrm>
            <a:custGeom>
              <a:avLst/>
              <a:gdLst/>
              <a:ahLst/>
              <a:cxnLst/>
              <a:rect r="r" b="b" t="t" l="l"/>
              <a:pathLst>
                <a:path h="1119573" w="874987">
                  <a:moveTo>
                    <a:pt x="0" y="0"/>
                  </a:moveTo>
                  <a:lnTo>
                    <a:pt x="874987" y="0"/>
                  </a:lnTo>
                  <a:lnTo>
                    <a:pt x="874987" y="1119573"/>
                  </a:lnTo>
                  <a:lnTo>
                    <a:pt x="0" y="1119573"/>
                  </a:lnTo>
                  <a:close/>
                </a:path>
              </a:pathLst>
            </a:custGeom>
            <a:solidFill>
              <a:srgbClr val="000000"/>
            </a:solidFill>
            <a:ln w="19050" cap="sq">
              <a:solidFill>
                <a:srgbClr val="FFFFFF"/>
              </a:solidFill>
              <a:prstDash val="solid"/>
              <a:miter/>
            </a:ln>
          </p:spPr>
        </p:sp>
        <p:sp>
          <p:nvSpPr>
            <p:cNvPr name="TextBox 9" id="9"/>
            <p:cNvSpPr txBox="true"/>
            <p:nvPr/>
          </p:nvSpPr>
          <p:spPr>
            <a:xfrm>
              <a:off x="0" y="-38100"/>
              <a:ext cx="874987" cy="115767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05977" y="815550"/>
            <a:ext cx="1567977" cy="627191"/>
          </a:xfrm>
          <a:custGeom>
            <a:avLst/>
            <a:gdLst/>
            <a:ahLst/>
            <a:cxnLst/>
            <a:rect r="r" b="b" t="t" l="l"/>
            <a:pathLst>
              <a:path h="627191" w="1567977">
                <a:moveTo>
                  <a:pt x="0" y="0"/>
                </a:moveTo>
                <a:lnTo>
                  <a:pt x="1567977" y="0"/>
                </a:lnTo>
                <a:lnTo>
                  <a:pt x="1567977" y="627191"/>
                </a:lnTo>
                <a:lnTo>
                  <a:pt x="0" y="627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4579315" y="288335"/>
            <a:ext cx="3623462" cy="2308812"/>
          </a:xfrm>
          <a:custGeom>
            <a:avLst/>
            <a:gdLst/>
            <a:ahLst/>
            <a:cxnLst/>
            <a:rect r="r" b="b" t="t" l="l"/>
            <a:pathLst>
              <a:path h="2308812" w="3623462">
                <a:moveTo>
                  <a:pt x="0" y="0"/>
                </a:moveTo>
                <a:lnTo>
                  <a:pt x="3623462" y="0"/>
                </a:lnTo>
                <a:lnTo>
                  <a:pt x="3623462" y="2308811"/>
                </a:lnTo>
                <a:lnTo>
                  <a:pt x="0" y="2308811"/>
                </a:lnTo>
                <a:lnTo>
                  <a:pt x="0" y="0"/>
                </a:lnTo>
                <a:close/>
              </a:path>
            </a:pathLst>
          </a:custGeom>
          <a:blipFill>
            <a:blip r:embed="rId5"/>
            <a:stretch>
              <a:fillRect l="-2042" t="-10154" r="0" b="-10154"/>
            </a:stretch>
          </a:blipFill>
        </p:spPr>
      </p:sp>
      <p:sp>
        <p:nvSpPr>
          <p:cNvPr name="Freeform 12" id="12"/>
          <p:cNvSpPr/>
          <p:nvPr/>
        </p:nvSpPr>
        <p:spPr>
          <a:xfrm flipH="false" flipV="false" rot="0">
            <a:off x="1088094" y="4483366"/>
            <a:ext cx="9195205" cy="3456592"/>
          </a:xfrm>
          <a:custGeom>
            <a:avLst/>
            <a:gdLst/>
            <a:ahLst/>
            <a:cxnLst/>
            <a:rect r="r" b="b" t="t" l="l"/>
            <a:pathLst>
              <a:path h="3456592" w="9195205">
                <a:moveTo>
                  <a:pt x="0" y="0"/>
                </a:moveTo>
                <a:lnTo>
                  <a:pt x="9195204" y="0"/>
                </a:lnTo>
                <a:lnTo>
                  <a:pt x="9195204" y="3456592"/>
                </a:lnTo>
                <a:lnTo>
                  <a:pt x="0" y="3456592"/>
                </a:lnTo>
                <a:lnTo>
                  <a:pt x="0" y="0"/>
                </a:lnTo>
                <a:close/>
              </a:path>
            </a:pathLst>
          </a:custGeom>
          <a:blipFill>
            <a:blip r:embed="rId6"/>
            <a:stretch>
              <a:fillRect l="0" t="0" r="0" b="0"/>
            </a:stretch>
          </a:blipFill>
        </p:spPr>
      </p:sp>
      <p:sp>
        <p:nvSpPr>
          <p:cNvPr name="TextBox 13" id="13"/>
          <p:cNvSpPr txBox="true"/>
          <p:nvPr/>
        </p:nvSpPr>
        <p:spPr>
          <a:xfrm rot="0">
            <a:off x="16899649" y="9344025"/>
            <a:ext cx="719302" cy="621564"/>
          </a:xfrm>
          <a:prstGeom prst="rect">
            <a:avLst/>
          </a:prstGeom>
        </p:spPr>
        <p:txBody>
          <a:bodyPr anchor="t" rtlCol="false" tIns="0" lIns="0" bIns="0" rIns="0">
            <a:spAutoFit/>
          </a:bodyPr>
          <a:lstStyle/>
          <a:p>
            <a:pPr algn="l">
              <a:lnSpc>
                <a:spcPts val="4752"/>
              </a:lnSpc>
            </a:pPr>
            <a:r>
              <a:rPr lang="en-US" sz="4659">
                <a:solidFill>
                  <a:srgbClr val="000000"/>
                </a:solidFill>
                <a:latin typeface="Anton"/>
                <a:ea typeface="Anton"/>
                <a:cs typeface="Anton"/>
                <a:sym typeface="Anton"/>
              </a:rPr>
              <a:t>09</a:t>
            </a:r>
          </a:p>
        </p:txBody>
      </p:sp>
      <p:sp>
        <p:nvSpPr>
          <p:cNvPr name="TextBox 14" id="14"/>
          <p:cNvSpPr txBox="true"/>
          <p:nvPr/>
        </p:nvSpPr>
        <p:spPr>
          <a:xfrm rot="0">
            <a:off x="-395967" y="198218"/>
            <a:ext cx="12163325" cy="3537944"/>
          </a:xfrm>
          <a:prstGeom prst="rect">
            <a:avLst/>
          </a:prstGeom>
        </p:spPr>
        <p:txBody>
          <a:bodyPr anchor="t" rtlCol="false" tIns="0" lIns="0" bIns="0" rIns="0">
            <a:spAutoFit/>
          </a:bodyPr>
          <a:lstStyle/>
          <a:p>
            <a:pPr algn="ctr">
              <a:lnSpc>
                <a:spcPts val="7086"/>
              </a:lnSpc>
            </a:pPr>
            <a:r>
              <a:rPr lang="en-US" sz="5061">
                <a:solidFill>
                  <a:srgbClr val="FDFDFD"/>
                </a:solidFill>
                <a:latin typeface="Bangers"/>
                <a:ea typeface="Bangers"/>
                <a:cs typeface="Bangers"/>
                <a:sym typeface="Bangers"/>
              </a:rPr>
              <a:t>Display the difference between the average of the actual price and the discounted price for each product.</a:t>
            </a:r>
          </a:p>
          <a:p>
            <a:pPr algn="ctr">
              <a:lnSpc>
                <a:spcPts val="7086"/>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DAGpujcuC08</dc:identifier>
  <dcterms:modified xsi:type="dcterms:W3CDTF">2011-08-01T06:04:30Z</dcterms:modified>
  <cp:revision>1</cp:revision>
  <dc:title>Sales analysis using sql</dc:title>
</cp:coreProperties>
</file>